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comments/modernComment_265_BA463E1E.xml" ContentType="application/vnd.ms-powerpoint.comments+xml"/>
  <Override PartName="/ppt/theme/themeOverride7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8.xml" ContentType="application/vnd.openxmlformats-officedocument.presentationml.notesSlide+xml"/>
  <Override PartName="/ppt/comments/modernComment_262_A1395034.xml" ContentType="application/vnd.ms-powerpoint.comments+xml"/>
  <Override PartName="/ppt/theme/themeOverride1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727" r:id="rId4"/>
    <p:sldMasterId id="2147483701" r:id="rId5"/>
    <p:sldMasterId id="2147483713" r:id="rId6"/>
    <p:sldMasterId id="2147483648" r:id="rId7"/>
    <p:sldMasterId id="2147483762" r:id="rId8"/>
    <p:sldMasterId id="2147483773" r:id="rId9"/>
    <p:sldMasterId id="2147483787" r:id="rId10"/>
    <p:sldMasterId id="2147483798" r:id="rId11"/>
  </p:sldMasterIdLst>
  <p:notesMasterIdLst>
    <p:notesMasterId r:id="rId37"/>
  </p:notesMasterIdLst>
  <p:sldIdLst>
    <p:sldId id="464" r:id="rId12"/>
    <p:sldId id="558" r:id="rId13"/>
    <p:sldId id="557" r:id="rId14"/>
    <p:sldId id="591" r:id="rId15"/>
    <p:sldId id="613" r:id="rId16"/>
    <p:sldId id="605" r:id="rId17"/>
    <p:sldId id="622" r:id="rId18"/>
    <p:sldId id="624" r:id="rId19"/>
    <p:sldId id="616" r:id="rId20"/>
    <p:sldId id="273" r:id="rId21"/>
    <p:sldId id="262" r:id="rId22"/>
    <p:sldId id="264" r:id="rId23"/>
    <p:sldId id="266" r:id="rId24"/>
    <p:sldId id="271" r:id="rId25"/>
    <p:sldId id="268" r:id="rId26"/>
    <p:sldId id="267" r:id="rId27"/>
    <p:sldId id="272" r:id="rId28"/>
    <p:sldId id="608" r:id="rId29"/>
    <p:sldId id="607" r:id="rId30"/>
    <p:sldId id="611" r:id="rId31"/>
    <p:sldId id="609" r:id="rId32"/>
    <p:sldId id="610" r:id="rId33"/>
    <p:sldId id="619" r:id="rId34"/>
    <p:sldId id="625" r:id="rId35"/>
    <p:sldId id="588" r:id="rId36"/>
  </p:sldIdLst>
  <p:sldSz cx="9144000" cy="5143500" type="screen16x9"/>
  <p:notesSz cx="6858000" cy="9144000"/>
  <p:embeddedFontLst>
    <p:embeddedFont>
      <p:font typeface="Flanders Art Sans" panose="020B0604020202020204" charset="0"/>
      <p:regular r:id="rId38"/>
      <p:bold r:id="rId39"/>
      <p:italic r:id="rId40"/>
      <p:boldItalic r:id="rId41"/>
    </p:embeddedFont>
    <p:embeddedFont>
      <p:font typeface="FlandersArtSans-Bold" panose="020B0604020202020204" charset="0"/>
      <p:bold r:id="rId42"/>
    </p:embeddedFont>
    <p:embeddedFont>
      <p:font typeface="FlandersArtSans-Regular" panose="020B0604020202020204" charset="0"/>
      <p:regular r:id="rId43"/>
    </p:embeddedFont>
    <p:embeddedFont>
      <p:font typeface="Helvetica" panose="020B0604020202020204" pitchFamily="34" charset="0"/>
      <p:regular r:id="rId44"/>
      <p:bold r:id="rId45"/>
      <p:italic r:id="rId46"/>
      <p:boldItalic r:id="rId47"/>
    </p:embeddedFont>
    <p:embeddedFont>
      <p:font typeface="Montserrat" panose="00000500000000000000" pitchFamily="2" charset="0"/>
      <p:regular r:id="rId48"/>
      <p:bold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B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03C4AC-D76D-4FD5-9B55-D667427894AE}">
  <a:tblStyle styleId="{9703C4AC-D76D-4FD5-9B55-D667427894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CE6"/>
          </a:solidFill>
        </a:fill>
      </a:tcStyle>
    </a:wholeTbl>
    <a:band1H>
      <a:tcTxStyle/>
      <a:tcStyle>
        <a:tcBdr/>
        <a:fill>
          <a:solidFill>
            <a:srgbClr val="FFF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F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CC3B6D-8294-4D67-92CD-39B6E8F8AF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2.fntdata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/Relationships>
</file>

<file path=ppt/comments/modernComment_262_A13950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870413-7394-4E33-A1B4-C66432CFEFE9}" authorId="{00000000-0000-0000-0000-000000000000}" created="2024-10-31T12:37:37.12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04887860" sldId="610"/>
      <ac:spMk id="2" creationId="{59B1EA28-DED8-4170-BAEA-B6F7E8E9D4E0}"/>
      <ac:txMk cp="0" len="37">
        <ac:context len="38" hash="372871178"/>
      </ac:txMk>
    </ac:txMkLst>
    <p188:pos x="7069581" y="212682"/>
    <p188:txBody>
      <a:bodyPr/>
      <a:lstStyle/>
      <a:p>
        <a:r>
          <a:rPr lang="nl-BE"/>
          <a:t>[Mention was removed] voorstel. Dekt dit voor jou de lading?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 xmlns="">
          <p228:history/>
        </p228:taskDetails>
      </p:ext>
    </p188:extLst>
  </p188:cm>
</p188:cmLst>
</file>

<file path=ppt/comments/modernComment_265_BA463E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F88080-E8F8-475E-9B7A-9FA3CD335409}" authorId="{00000000-0000-0000-0000-000000000000}" created="2024-10-31T12:56:28.07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125165598" sldId="613"/>
      <ac:spMk id="2" creationId="{59B1EA28-DED8-4170-BAEA-B6F7E8E9D4E0}"/>
      <ac:txMk cp="0" len="2">
        <ac:context len="38" hash="317988274"/>
      </ac:txMk>
    </ac:txMkLst>
    <p188:pos x="6953387" y="212682"/>
    <p188:txBody>
      <a:bodyPr/>
      <a:lstStyle/>
      <a:p>
        <a:r>
          <a:rPr lang="nl-BE"/>
          <a:t>[Mention was removed] vat dit voor jou de essentie samen?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 xmlns="">
          <p228:history/>
        </p228:taskDetail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476670" y="179512"/>
            <a:ext cx="3407942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86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nl-BE"/>
              <a:t>Verschillende opties als tussenslide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958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925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663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647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94CF-C78C-1361-A5AE-BB12C732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36A77-95BB-5BD3-AD28-ED836CEEB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04C92-902D-55C8-BF89-4E961563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70B0-7EEE-64FB-82F7-327CDF935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E78C1B-047F-97D0-13B1-8A4ECBD65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E9598-6682-44CF-1032-AA3893FF2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2754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79BB-B3DD-EDB8-D7A1-4199F8D31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49EF0-B6D5-3AB6-C8B5-D503BDED4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DC982-4D84-D878-DF3A-BAE2C99C2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018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586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924D-C99A-246F-4D75-330B0EFB6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83BF27-AD26-3122-1621-74EC74B86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8D82C-3DF7-1F65-191E-641EFF4F7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475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5FEB3F6-D760-4900-BFEC-8E377FF24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4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85746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687176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71651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C68D71-CCBC-4DD4-B206-E42106D07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68891C-828A-4DB5-B4B5-38076DFA3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9BA7C7A-819C-4BED-A6A2-346B3180C1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907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52403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14138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45577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52465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25687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tx2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935529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0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0325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36094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311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22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9616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8167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72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309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74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accent5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42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71692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5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6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78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102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574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4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AF5F86-7557-4EB3-B860-8DAC55C23C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99232" y="0"/>
            <a:ext cx="6744768" cy="5143500"/>
          </a:xfrm>
          <a:custGeom>
            <a:avLst/>
            <a:gdLst>
              <a:gd name="connsiteX0" fmla="*/ 7067804 w 8993024"/>
              <a:gd name="connsiteY0" fmla="*/ 2668882 h 6858000"/>
              <a:gd name="connsiteX1" fmla="*/ 6825995 w 8993024"/>
              <a:gd name="connsiteY1" fmla="*/ 3007187 h 6858000"/>
              <a:gd name="connsiteX2" fmla="*/ 7427808 w 8993024"/>
              <a:gd name="connsiteY2" fmla="*/ 3428285 h 6858000"/>
              <a:gd name="connsiteX3" fmla="*/ 6824567 w 8993024"/>
              <a:gd name="connsiteY3" fmla="*/ 3850809 h 6858000"/>
              <a:gd name="connsiteX4" fmla="*/ 7064950 w 8993024"/>
              <a:gd name="connsiteY4" fmla="*/ 4189115 h 6858000"/>
              <a:gd name="connsiteX5" fmla="*/ 8153237 w 8993024"/>
              <a:gd name="connsiteY5" fmla="*/ 3428285 h 6858000"/>
              <a:gd name="connsiteX6" fmla="*/ 13151 w 8993024"/>
              <a:gd name="connsiteY6" fmla="*/ 0 h 6858000"/>
              <a:gd name="connsiteX7" fmla="*/ 6458768 w 8993024"/>
              <a:gd name="connsiteY7" fmla="*/ 0 h 6858000"/>
              <a:gd name="connsiteX8" fmla="*/ 8993024 w 8993024"/>
              <a:gd name="connsiteY8" fmla="*/ 1773045 h 6858000"/>
              <a:gd name="connsiteX9" fmla="*/ 8993024 w 8993024"/>
              <a:gd name="connsiteY9" fmla="*/ 5071039 h 6858000"/>
              <a:gd name="connsiteX10" fmla="*/ 6436968 w 8993024"/>
              <a:gd name="connsiteY10" fmla="*/ 6858000 h 6858000"/>
              <a:gd name="connsiteX11" fmla="*/ 0 w 8993024"/>
              <a:gd name="connsiteY11" fmla="*/ 6858000 h 6858000"/>
              <a:gd name="connsiteX12" fmla="*/ 4113308 w 8993024"/>
              <a:gd name="connsiteY12" fmla="*/ 3976936 h 6858000"/>
              <a:gd name="connsiteX13" fmla="*/ 3939451 w 8993024"/>
              <a:gd name="connsiteY13" fmla="*/ 4454621 h 6858000"/>
              <a:gd name="connsiteX14" fmla="*/ 4330572 w 8993024"/>
              <a:gd name="connsiteY14" fmla="*/ 4597366 h 6858000"/>
              <a:gd name="connsiteX15" fmla="*/ 4708157 w 8993024"/>
              <a:gd name="connsiteY15" fmla="*/ 3560289 h 6858000"/>
              <a:gd name="connsiteX16" fmla="*/ 4904654 w 8993024"/>
              <a:gd name="connsiteY16" fmla="*/ 3422658 h 6858000"/>
              <a:gd name="connsiteX17" fmla="*/ 4787988 w 8993024"/>
              <a:gd name="connsiteY17" fmla="*/ 3341024 h 6858000"/>
              <a:gd name="connsiteX18" fmla="*/ 5129372 w 8993024"/>
              <a:gd name="connsiteY18" fmla="*/ 2403378 h 6858000"/>
              <a:gd name="connsiteX19" fmla="*/ 4737966 w 8993024"/>
              <a:gd name="connsiteY19" fmla="*/ 2260633 h 6858000"/>
              <a:gd name="connsiteX20" fmla="*/ 4434717 w 8993024"/>
              <a:gd name="connsiteY20" fmla="*/ 3093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93024" h="6858000">
                <a:moveTo>
                  <a:pt x="7067804" y="2668882"/>
                </a:moveTo>
                <a:lnTo>
                  <a:pt x="6825995" y="3007187"/>
                </a:lnTo>
                <a:lnTo>
                  <a:pt x="7427808" y="3428285"/>
                </a:lnTo>
                <a:lnTo>
                  <a:pt x="6824567" y="3850809"/>
                </a:lnTo>
                <a:lnTo>
                  <a:pt x="7064950" y="4189115"/>
                </a:lnTo>
                <a:lnTo>
                  <a:pt x="8153237" y="3428285"/>
                </a:lnTo>
                <a:close/>
                <a:moveTo>
                  <a:pt x="13151" y="0"/>
                </a:moveTo>
                <a:lnTo>
                  <a:pt x="6458768" y="0"/>
                </a:lnTo>
                <a:lnTo>
                  <a:pt x="8993024" y="1773045"/>
                </a:lnTo>
                <a:lnTo>
                  <a:pt x="8993024" y="5071039"/>
                </a:lnTo>
                <a:lnTo>
                  <a:pt x="6436968" y="6858000"/>
                </a:lnTo>
                <a:lnTo>
                  <a:pt x="0" y="6858000"/>
                </a:lnTo>
                <a:lnTo>
                  <a:pt x="4113308" y="3976936"/>
                </a:lnTo>
                <a:lnTo>
                  <a:pt x="3939451" y="4454621"/>
                </a:lnTo>
                <a:lnTo>
                  <a:pt x="4330572" y="4597366"/>
                </a:lnTo>
                <a:lnTo>
                  <a:pt x="4708157" y="3560289"/>
                </a:lnTo>
                <a:lnTo>
                  <a:pt x="4904654" y="3422658"/>
                </a:lnTo>
                <a:lnTo>
                  <a:pt x="4787988" y="3341024"/>
                </a:lnTo>
                <a:lnTo>
                  <a:pt x="5129372" y="2403378"/>
                </a:lnTo>
                <a:lnTo>
                  <a:pt x="4737966" y="2260633"/>
                </a:lnTo>
                <a:lnTo>
                  <a:pt x="4434717" y="30938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D4B86-8480-40A8-8A0F-71E1A4A7D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76199"/>
            <a:ext cx="2589300" cy="650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nl-B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89028-B8A9-432B-AEE4-522BF66154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4ABF9-A922-41DB-B40E-FBED7DDC28D8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DB72BE-4888-426D-ADA2-4D09ADA71B98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0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39625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90221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32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B578C3A-70B1-4CC3-B6DF-285E946033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1" y="0"/>
            <a:ext cx="89916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BF960-82A5-4285-8E8D-3D38ABFF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2BFD9-E786-4CE8-B808-F14E6DDBF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4FAA-B041-4107-9B51-26A8D1A19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18BD1D03-02DC-41F4-B683-DD75602FC23A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7A97DD-ACFA-4032-B2B4-DE6E6DE74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 numCol="2" spcCol="720000"/>
          <a:lstStyle>
            <a:lvl1pPr marL="310500" indent="-310500">
              <a:spcBef>
                <a:spcPts val="18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100" b="1">
                <a:latin typeface="+mj-lt"/>
              </a:defRPr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DF5271-02F7-4C8C-AC86-45A1A87C4A62}"/>
              </a:ext>
            </a:extLst>
          </p:cNvPr>
          <p:cNvSpPr/>
          <p:nvPr userDrawn="1"/>
        </p:nvSpPr>
        <p:spPr>
          <a:xfrm>
            <a:off x="628650" y="1194199"/>
            <a:ext cx="7885510" cy="3456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222AB-A6A7-4BBD-AC26-A44C5027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B1B38-DEA4-4A55-809D-15E9FB606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AB6F-A9C9-4374-960A-E309A5EF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A428AEB-76E8-4F1F-A696-CC90A0005457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1795806" y="1484051"/>
            <a:ext cx="6575196" cy="21600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B6F23DDE-9419-4249-A153-DC47F37D8C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1755" y="1770754"/>
            <a:ext cx="7700491" cy="2792454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nl-B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1A74B6-DD02-4BC3-A81B-F28A17EBC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5806" y="2130635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388766CC-1C6B-4250-BC09-5F5E195A8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5806" y="30814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8441DAEC-D24A-4E24-A402-1CC471080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806" y="40048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6C7B9BF-9096-4141-900E-0C07FD04B63E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3667575" y="1854811"/>
            <a:ext cx="670917" cy="767648"/>
          </a:xfrm>
          <a:custGeom>
            <a:avLst/>
            <a:gdLst>
              <a:gd name="connsiteX0" fmla="*/ 162767 w 889104"/>
              <a:gd name="connsiteY0" fmla="*/ 0 h 1017292"/>
              <a:gd name="connsiteX1" fmla="*/ 889104 w 889104"/>
              <a:gd name="connsiteY1" fmla="*/ 508168 h 1017292"/>
              <a:gd name="connsiteX2" fmla="*/ 160857 w 889104"/>
              <a:gd name="connsiteY2" fmla="*/ 1017292 h 1017292"/>
              <a:gd name="connsiteX3" fmla="*/ 0 w 889104"/>
              <a:gd name="connsiteY3" fmla="*/ 790908 h 1017292"/>
              <a:gd name="connsiteX4" fmla="*/ 403670 w 889104"/>
              <a:gd name="connsiteY4" fmla="*/ 508168 h 1017292"/>
              <a:gd name="connsiteX5" fmla="*/ 956 w 889104"/>
              <a:gd name="connsiteY5" fmla="*/ 226383 h 101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104" h="1017292">
                <a:moveTo>
                  <a:pt x="162767" y="0"/>
                </a:moveTo>
                <a:lnTo>
                  <a:pt x="889104" y="508168"/>
                </a:lnTo>
                <a:lnTo>
                  <a:pt x="160857" y="1017292"/>
                </a:lnTo>
                <a:lnTo>
                  <a:pt x="0" y="790908"/>
                </a:lnTo>
                <a:lnTo>
                  <a:pt x="403670" y="508168"/>
                </a:lnTo>
                <a:lnTo>
                  <a:pt x="956" y="2263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A5EC07-BCB1-49B4-8C03-DA027A35A7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5806" y="1258949"/>
            <a:ext cx="391500" cy="184064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jaar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90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417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683ED076-46D5-42D9-91B0-E0C40ECCF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5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697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51C3F-D1F9-3AF0-E386-A2AB8DE45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2" y="448541"/>
            <a:ext cx="8088416" cy="42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000250" y="3061625"/>
            <a:ext cx="6238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0"/>
              <a:t>Deze presentatie werd opgemaakt door Digitaal Vlaanderen.</a:t>
            </a:r>
          </a:p>
          <a:p>
            <a:r>
              <a:rPr lang="nl-NL" sz="135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2571750"/>
            <a:ext cx="1865353" cy="1879997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8473440" y="2964496"/>
            <a:ext cx="670560" cy="1223090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65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013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81135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15059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3813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1" cy="1021556"/>
          </a:xfrm>
          <a:prstGeom prst="rect">
            <a:avLst/>
          </a:prstGeom>
        </p:spPr>
        <p:txBody>
          <a:bodyPr anchor="t"/>
          <a:lstStyle>
            <a:lvl1pPr>
              <a:defRPr sz="3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3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63346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421510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51556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35712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51840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99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0664863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29338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8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0C07-64E6-4D00-B2D7-3D0338A4E8AC}" type="datetime1">
              <a:rPr lang="fr-BE" smtClean="0"/>
              <a:t>22-11-24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4767263"/>
            <a:ext cx="514400" cy="307777"/>
          </a:xfrm>
        </p:spPr>
        <p:txBody>
          <a:bodyPr/>
          <a:lstStyle/>
          <a:p>
            <a:fld id="{44268F58-7931-46A9-8276-28F54B6737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02590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1_Leeg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ba70e22ce_0_4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533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83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rgbClr val="6D9EEB"/>
          </a:solidFill>
          <a:ln w="12700" cap="flat" cmpd="sng">
            <a:solidFill>
              <a:srgbClr val="6D9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5108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74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88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3BCF5-A822-4033-88D0-CE017647B4F5}" type="slidenum">
              <a:rPr kumimoji="0" lang="nl-BE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303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10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81334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6201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21621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25662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0816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8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5A4EC494-77F5-4DAF-B3E7-59FCED70A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0887" y="216522"/>
            <a:ext cx="5191125" cy="47042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288003" y="213789"/>
            <a:ext cx="5890214" cy="4706962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474" y="999381"/>
            <a:ext cx="4392008" cy="238658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7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D0070247-31EC-481E-BCD1-E25C913DB9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37891" y="213789"/>
            <a:ext cx="4514121" cy="4706963"/>
          </a:xfrm>
          <a:custGeom>
            <a:avLst/>
            <a:gdLst>
              <a:gd name="connsiteX0" fmla="*/ 0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0 w 8568000"/>
              <a:gd name="connsiteY4" fmla="*/ 0 h 4698000"/>
              <a:gd name="connsiteX0" fmla="*/ 4259484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4259484 w 8568000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827472 w 4308516"/>
              <a:gd name="connsiteY3" fmla="*/ 4608059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67511 w 4308516"/>
              <a:gd name="connsiteY3" fmla="*/ 4675514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75006 w 4308516"/>
              <a:gd name="connsiteY3" fmla="*/ 4690505 h 4698000"/>
              <a:gd name="connsiteX4" fmla="*/ 0 w 4308516"/>
              <a:gd name="connsiteY4" fmla="*/ 0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2501 w 4316011"/>
              <a:gd name="connsiteY3" fmla="*/ 4690505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609021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16317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2733 h 4693238"/>
              <a:gd name="connsiteX1" fmla="*/ 4311249 w 4316011"/>
              <a:gd name="connsiteY1" fmla="*/ 0 h 4693238"/>
              <a:gd name="connsiteX2" fmla="*/ 4316011 w 4316011"/>
              <a:gd name="connsiteY2" fmla="*/ 4693238 h 4693238"/>
              <a:gd name="connsiteX3" fmla="*/ 1609021 w 4316011"/>
              <a:gd name="connsiteY3" fmla="*/ 4693238 h 4693238"/>
              <a:gd name="connsiteX4" fmla="*/ 0 w 4316011"/>
              <a:gd name="connsiteY4" fmla="*/ 2733 h 4693238"/>
              <a:gd name="connsiteX0" fmla="*/ 0 w 4320774"/>
              <a:gd name="connsiteY0" fmla="*/ 2733 h 4693238"/>
              <a:gd name="connsiteX1" fmla="*/ 4316012 w 4320774"/>
              <a:gd name="connsiteY1" fmla="*/ 0 h 4693238"/>
              <a:gd name="connsiteX2" fmla="*/ 4320774 w 4320774"/>
              <a:gd name="connsiteY2" fmla="*/ 4693238 h 4693238"/>
              <a:gd name="connsiteX3" fmla="*/ 1613784 w 4320774"/>
              <a:gd name="connsiteY3" fmla="*/ 4693238 h 4693238"/>
              <a:gd name="connsiteX4" fmla="*/ 0 w 4320774"/>
              <a:gd name="connsiteY4" fmla="*/ 2733 h 4693238"/>
              <a:gd name="connsiteX0" fmla="*/ 0 w 4339824"/>
              <a:gd name="connsiteY0" fmla="*/ 0 h 4738130"/>
              <a:gd name="connsiteX1" fmla="*/ 4335062 w 4339824"/>
              <a:gd name="connsiteY1" fmla="*/ 44892 h 4738130"/>
              <a:gd name="connsiteX2" fmla="*/ 4339824 w 4339824"/>
              <a:gd name="connsiteY2" fmla="*/ 4738130 h 4738130"/>
              <a:gd name="connsiteX3" fmla="*/ 1632834 w 4339824"/>
              <a:gd name="connsiteY3" fmla="*/ 4738130 h 4738130"/>
              <a:gd name="connsiteX4" fmla="*/ 0 w 4339824"/>
              <a:gd name="connsiteY4" fmla="*/ 0 h 4738130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13784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9021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4259 w 4320774"/>
              <a:gd name="connsiteY3" fmla="*/ 4695267 h 4695267"/>
              <a:gd name="connsiteX4" fmla="*/ 0 w 4320774"/>
              <a:gd name="connsiteY4" fmla="*/ 0 h 469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774" h="4695267">
                <a:moveTo>
                  <a:pt x="0" y="0"/>
                </a:moveTo>
                <a:lnTo>
                  <a:pt x="4316012" y="2029"/>
                </a:lnTo>
                <a:cubicBezTo>
                  <a:pt x="4317599" y="1563267"/>
                  <a:pt x="4319187" y="3134029"/>
                  <a:pt x="4320774" y="4695267"/>
                </a:cubicBezTo>
                <a:lnTo>
                  <a:pt x="1604259" y="469526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288003" y="213789"/>
            <a:ext cx="5890214" cy="4706962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2FB9B57-60AB-4091-A068-04A70B78C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474" y="999381"/>
            <a:ext cx="4392008" cy="238658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7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87339" y="217488"/>
            <a:ext cx="5826995" cy="4697412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759068" y="217488"/>
            <a:ext cx="2867303" cy="4697412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r">
              <a:lnSpc>
                <a:spcPts val="5200"/>
              </a:lnSpc>
              <a:defRPr sz="2700" b="1" i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err="1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5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7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456440"/>
            <a:ext cx="5299201" cy="842117"/>
          </a:xfrm>
          <a:solidFill>
            <a:srgbClr val="FFEB00"/>
          </a:solidFill>
        </p:spPr>
        <p:txBody>
          <a:bodyPr anchor="b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3975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23263"/>
            <a:ext cx="9143999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4720" y="2601501"/>
            <a:ext cx="4578021" cy="842117"/>
          </a:xfrm>
        </p:spPr>
        <p:txBody>
          <a:bodyPr anchor="b"/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4720" y="3725592"/>
            <a:ext cx="4578021" cy="556336"/>
          </a:xfrm>
        </p:spPr>
        <p:txBody>
          <a:bodyPr/>
          <a:lstStyle>
            <a:lvl1pPr marL="0" indent="0">
              <a:buFontTx/>
              <a:buNone/>
              <a:defRPr sz="2100" cap="all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1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23263"/>
            <a:ext cx="9143999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4720" y="2601501"/>
            <a:ext cx="4578021" cy="842117"/>
          </a:xfrm>
          <a:solidFill>
            <a:srgbClr val="FFEB00"/>
          </a:solidFill>
        </p:spPr>
        <p:txBody>
          <a:bodyPr anchor="b"/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4720" y="3725592"/>
            <a:ext cx="4578021" cy="556336"/>
          </a:xfrm>
        </p:spPr>
        <p:txBody>
          <a:bodyPr/>
          <a:lstStyle>
            <a:lvl1pPr marL="0" indent="0">
              <a:buFontTx/>
              <a:buNone/>
              <a:defRPr sz="2100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4" y="602702"/>
            <a:ext cx="6843244" cy="3188902"/>
          </a:xfrm>
          <a:solidFill>
            <a:srgbClr val="FFEB00"/>
          </a:solidFill>
        </p:spPr>
        <p:txBody>
          <a:bodyPr anchor="b"/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82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409326"/>
            <a:ext cx="7886700" cy="32233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26385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05" y="192409"/>
            <a:ext cx="3921376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3597" y="1231136"/>
            <a:ext cx="3767771" cy="34372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389004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018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998214" y="1231134"/>
            <a:ext cx="3767771" cy="34372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4833621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2635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2634" y="196177"/>
            <a:ext cx="3932361" cy="523865"/>
          </a:xfrm>
        </p:spPr>
        <p:txBody>
          <a:bodyPr anchor="ctr">
            <a:noAutofit/>
          </a:bodyPr>
          <a:lstStyle>
            <a:lvl1pPr>
              <a:defRPr sz="24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146947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3995932" y="-4575"/>
            <a:ext cx="5143499" cy="515264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3037" y="1409326"/>
            <a:ext cx="3816074" cy="32233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038" y="931163"/>
            <a:ext cx="3816074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919" y="273844"/>
            <a:ext cx="3816194" cy="527633"/>
          </a:xfrm>
        </p:spPr>
        <p:txBody>
          <a:bodyPr anchor="ctr">
            <a:noAutofit/>
          </a:bodyPr>
          <a:lstStyle>
            <a:lvl1pPr>
              <a:defRPr sz="2700"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129" y="273844"/>
            <a:ext cx="3815953" cy="43588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25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053" y="273844"/>
            <a:ext cx="4235297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80053" y="1312556"/>
            <a:ext cx="4235297" cy="34136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306" y="0"/>
            <a:ext cx="3884393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0053" y="882777"/>
            <a:ext cx="4235297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5346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409326"/>
            <a:ext cx="7886700" cy="3223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42948A99-AF7C-43D1-96E8-0A47981B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8852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05" y="192409"/>
            <a:ext cx="3921376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3597" y="1231136"/>
            <a:ext cx="3767771" cy="34372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389004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018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998214" y="1231134"/>
            <a:ext cx="3767771" cy="34372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4833621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2635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2634" y="196177"/>
            <a:ext cx="3932361" cy="523865"/>
          </a:xfrm>
        </p:spPr>
        <p:txBody>
          <a:bodyPr anchor="ctr">
            <a:noAutofit/>
          </a:bodyPr>
          <a:lstStyle>
            <a:lvl1pPr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3398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2031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3995932" y="-4575"/>
            <a:ext cx="5143499" cy="515264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3037" y="1409326"/>
            <a:ext cx="3816074" cy="3223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038" y="931163"/>
            <a:ext cx="3816074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919" y="273844"/>
            <a:ext cx="3816194" cy="527633"/>
          </a:xfrm>
        </p:spPr>
        <p:txBody>
          <a:bodyPr anchor="ctr">
            <a:noAutofit/>
          </a:bodyPr>
          <a:lstStyle>
            <a:lvl1pPr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129" y="273844"/>
            <a:ext cx="3815953" cy="43588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7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053" y="273844"/>
            <a:ext cx="4235297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80053" y="1312556"/>
            <a:ext cx="4235297" cy="3413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306" y="0"/>
            <a:ext cx="3884393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0053" y="882777"/>
            <a:ext cx="4235297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430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330287" y="1404650"/>
            <a:ext cx="781371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1217" y="1644268"/>
            <a:ext cx="7252051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F4D7F-BC83-4DFB-AED5-DCA5BEF64B40}"/>
              </a:ext>
            </a:extLst>
          </p:cNvPr>
          <p:cNvSpPr txBox="1"/>
          <p:nvPr userDrawn="1"/>
        </p:nvSpPr>
        <p:spPr>
          <a:xfrm>
            <a:off x="150943" y="313267"/>
            <a:ext cx="146027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0" b="0">
                <a:latin typeface="+mj-lt"/>
              </a:rPr>
              <a:t>“ </a:t>
            </a:r>
            <a:endParaRPr lang="nl-BE" sz="22500" b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36B33B-61E0-4EFE-9300-228CD429E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7339" y="217488"/>
            <a:ext cx="5826995" cy="4697412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9940" y="218448"/>
            <a:ext cx="3226722" cy="4696453"/>
          </a:xfrm>
        </p:spPr>
        <p:txBody>
          <a:bodyPr anchor="ctr" anchorCtr="0">
            <a:normAutofit/>
          </a:bodyPr>
          <a:lstStyle>
            <a:lvl1pPr algn="r"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ACDB-1568-40D6-870C-961626CA165E}"/>
              </a:ext>
            </a:extLst>
          </p:cNvPr>
          <p:cNvSpPr txBox="1"/>
          <p:nvPr userDrawn="1"/>
        </p:nvSpPr>
        <p:spPr>
          <a:xfrm>
            <a:off x="4572000" y="-397932"/>
            <a:ext cx="146027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0" b="0">
                <a:solidFill>
                  <a:schemeClr val="accent1"/>
                </a:solidFill>
                <a:latin typeface="+mj-lt"/>
              </a:rPr>
              <a:t>“ </a:t>
            </a:r>
            <a:endParaRPr lang="nl-BE" sz="22500" b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37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59F1918E-2D9A-4682-9C06-02A86885AC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04358" y="1974726"/>
            <a:ext cx="1345406" cy="421481"/>
          </a:xfrm>
          <a:prstGeom prst="borderCallout1">
            <a:avLst>
              <a:gd name="adj1" fmla="val 109419"/>
              <a:gd name="adj2" fmla="val 49881"/>
              <a:gd name="adj3" fmla="val 281483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7AB9D9A0-7B32-4859-BC39-A14A1EC604A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91018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63" name="Tijdelijke aanduiding voor tekst 38">
            <a:extLst>
              <a:ext uri="{FF2B5EF4-FFF2-40B4-BE49-F238E27FC236}">
                <a16:creationId xmlns:a16="http://schemas.microsoft.com/office/drawing/2014/main" id="{C0BE439F-A68C-42F7-B4B3-13A3EC0D80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65296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66" name="Tijdelijke aanduiding voor tekst 38">
            <a:extLst>
              <a:ext uri="{FF2B5EF4-FFF2-40B4-BE49-F238E27FC236}">
                <a16:creationId xmlns:a16="http://schemas.microsoft.com/office/drawing/2014/main" id="{39C42931-DDDB-4AE5-A08B-B89D04F15F4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9574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67" name="Tijdelijke aanduiding voor tekst 38">
            <a:extLst>
              <a:ext uri="{FF2B5EF4-FFF2-40B4-BE49-F238E27FC236}">
                <a16:creationId xmlns:a16="http://schemas.microsoft.com/office/drawing/2014/main" id="{C98792DD-90CB-4010-933D-732FE842AEE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313852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68" name="Tijdelijke aanduiding voor tekst 38">
            <a:extLst>
              <a:ext uri="{FF2B5EF4-FFF2-40B4-BE49-F238E27FC236}">
                <a16:creationId xmlns:a16="http://schemas.microsoft.com/office/drawing/2014/main" id="{3F27A854-DD8E-4C81-99B4-3EEED625D6B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88129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69" name="Tijdelijke aanduiding voor tekst 38">
            <a:extLst>
              <a:ext uri="{FF2B5EF4-FFF2-40B4-BE49-F238E27FC236}">
                <a16:creationId xmlns:a16="http://schemas.microsoft.com/office/drawing/2014/main" id="{87EA8B4E-D3FB-481B-86FB-20D1523B091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062407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70" name="Tijdelijke aanduiding voor tekst 38">
            <a:extLst>
              <a:ext uri="{FF2B5EF4-FFF2-40B4-BE49-F238E27FC236}">
                <a16:creationId xmlns:a16="http://schemas.microsoft.com/office/drawing/2014/main" id="{DD3451E5-6398-49C5-B4F7-FEFFDC08CE6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36685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71" name="Tijdelijke aanduiding voor tekst 38">
            <a:extLst>
              <a:ext uri="{FF2B5EF4-FFF2-40B4-BE49-F238E27FC236}">
                <a16:creationId xmlns:a16="http://schemas.microsoft.com/office/drawing/2014/main" id="{C00E7DE8-5895-4F52-A812-75A45EF1899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810963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72" name="Tijdelijke aanduiding voor tekst 38">
            <a:extLst>
              <a:ext uri="{FF2B5EF4-FFF2-40B4-BE49-F238E27FC236}">
                <a16:creationId xmlns:a16="http://schemas.microsoft.com/office/drawing/2014/main" id="{7B88905F-E9AF-483D-8A85-FCB2D934CC9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185240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73" name="Tijdelijke aanduiding voor tekst 38">
            <a:extLst>
              <a:ext uri="{FF2B5EF4-FFF2-40B4-BE49-F238E27FC236}">
                <a16:creationId xmlns:a16="http://schemas.microsoft.com/office/drawing/2014/main" id="{CA04EC21-9D3A-4928-A014-54F3133E79B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559518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74" name="Tijdelijke aanduiding voor tekst 38">
            <a:extLst>
              <a:ext uri="{FF2B5EF4-FFF2-40B4-BE49-F238E27FC236}">
                <a16:creationId xmlns:a16="http://schemas.microsoft.com/office/drawing/2014/main" id="{F4C2F111-474D-479E-B078-4EA530922D1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933796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75" name="Tijdelijke aanduiding voor tekst 38">
            <a:extLst>
              <a:ext uri="{FF2B5EF4-FFF2-40B4-BE49-F238E27FC236}">
                <a16:creationId xmlns:a16="http://schemas.microsoft.com/office/drawing/2014/main" id="{8BE915FA-1E68-4A62-8DCB-236AF25F895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308074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dec</a:t>
            </a:r>
          </a:p>
        </p:txBody>
      </p:sp>
      <p:sp>
        <p:nvSpPr>
          <p:cNvPr id="76" name="Tijdelijke aanduiding voor tekst 38">
            <a:extLst>
              <a:ext uri="{FF2B5EF4-FFF2-40B4-BE49-F238E27FC236}">
                <a16:creationId xmlns:a16="http://schemas.microsoft.com/office/drawing/2014/main" id="{CD9518E9-B08F-4048-A5A7-A3FB24568D1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682351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77" name="Tijdelijke aanduiding voor tekst 38">
            <a:extLst>
              <a:ext uri="{FF2B5EF4-FFF2-40B4-BE49-F238E27FC236}">
                <a16:creationId xmlns:a16="http://schemas.microsoft.com/office/drawing/2014/main" id="{B783AE82-9304-4D97-9641-7877BA1B715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056629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78" name="Tijdelijke aanduiding voor tekst 38">
            <a:extLst>
              <a:ext uri="{FF2B5EF4-FFF2-40B4-BE49-F238E27FC236}">
                <a16:creationId xmlns:a16="http://schemas.microsoft.com/office/drawing/2014/main" id="{7DB650D2-ABA6-4D0C-A436-EBEB2205741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430907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79" name="Tijdelijke aanduiding voor tekst 38">
            <a:extLst>
              <a:ext uri="{FF2B5EF4-FFF2-40B4-BE49-F238E27FC236}">
                <a16:creationId xmlns:a16="http://schemas.microsoft.com/office/drawing/2014/main" id="{9AF9C4A8-9B3F-476A-95A5-4E522EEF250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805185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80" name="Tijdelijke aanduiding voor tekst 38">
            <a:extLst>
              <a:ext uri="{FF2B5EF4-FFF2-40B4-BE49-F238E27FC236}">
                <a16:creationId xmlns:a16="http://schemas.microsoft.com/office/drawing/2014/main" id="{A798A2B0-846C-4ADB-9381-3AD6F967EFE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179462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81" name="Tijdelijke aanduiding voor tekst 38">
            <a:extLst>
              <a:ext uri="{FF2B5EF4-FFF2-40B4-BE49-F238E27FC236}">
                <a16:creationId xmlns:a16="http://schemas.microsoft.com/office/drawing/2014/main" id="{13E03CAB-FE4B-4F41-9A1F-5A281CF7702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553740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82" name="Tijdelijke aanduiding voor tekst 38">
            <a:extLst>
              <a:ext uri="{FF2B5EF4-FFF2-40B4-BE49-F238E27FC236}">
                <a16:creationId xmlns:a16="http://schemas.microsoft.com/office/drawing/2014/main" id="{1C528E84-C793-4F93-9189-DACCC821773A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928018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83" name="Tijdelijke aanduiding voor tekst 38">
            <a:extLst>
              <a:ext uri="{FF2B5EF4-FFF2-40B4-BE49-F238E27FC236}">
                <a16:creationId xmlns:a16="http://schemas.microsoft.com/office/drawing/2014/main" id="{DF0910A1-C04A-4E5D-868D-5C3CBA977C6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302296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84" name="Tijdelijke aanduiding voor tekst 38">
            <a:extLst>
              <a:ext uri="{FF2B5EF4-FFF2-40B4-BE49-F238E27FC236}">
                <a16:creationId xmlns:a16="http://schemas.microsoft.com/office/drawing/2014/main" id="{7F79CA68-1B19-4CE2-BF1A-F2473B5B981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676573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85" name="Tijdelijke aanduiding voor tekst 38">
            <a:extLst>
              <a:ext uri="{FF2B5EF4-FFF2-40B4-BE49-F238E27FC236}">
                <a16:creationId xmlns:a16="http://schemas.microsoft.com/office/drawing/2014/main" id="{C1D1927D-7780-49BB-8C4A-8E4B20F3F1A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050851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86" name="Tijdelijke aanduiding voor tekst 38">
            <a:extLst>
              <a:ext uri="{FF2B5EF4-FFF2-40B4-BE49-F238E27FC236}">
                <a16:creationId xmlns:a16="http://schemas.microsoft.com/office/drawing/2014/main" id="{9BB1EF70-957E-441E-9C69-53308BAD24C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425129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88" name="Tijdelijke aanduiding voor tekst 38">
            <a:extLst>
              <a:ext uri="{FF2B5EF4-FFF2-40B4-BE49-F238E27FC236}">
                <a16:creationId xmlns:a16="http://schemas.microsoft.com/office/drawing/2014/main" id="{5377F123-0E3C-4A3C-8BB5-4FFC91836089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799407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dec</a:t>
            </a:r>
          </a:p>
        </p:txBody>
      </p: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AB50AF45-24E9-4EB5-9097-17DEABF08CEF}"/>
              </a:ext>
            </a:extLst>
          </p:cNvPr>
          <p:cNvCxnSpPr>
            <a:cxnSpLocks/>
          </p:cNvCxnSpPr>
          <p:nvPr userDrawn="1"/>
        </p:nvCxnSpPr>
        <p:spPr>
          <a:xfrm>
            <a:off x="206968" y="3508741"/>
            <a:ext cx="8937032" cy="27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Tijdelijke aanduiding voor tekst 92">
            <a:extLst>
              <a:ext uri="{FF2B5EF4-FFF2-40B4-BE49-F238E27FC236}">
                <a16:creationId xmlns:a16="http://schemas.microsoft.com/office/drawing/2014/main" id="{11533602-0534-4EE4-86B2-2D6AC0264F2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87204" y="3687025"/>
            <a:ext cx="708037" cy="264319"/>
          </a:xfrm>
        </p:spPr>
        <p:txBody>
          <a:bodyPr>
            <a:noAutofit/>
          </a:bodyPr>
          <a:lstStyle>
            <a:lvl1pPr algn="ctr">
              <a:defRPr sz="1500"/>
            </a:lvl1pPr>
          </a:lstStyle>
          <a:p>
            <a:pPr lvl="0"/>
            <a:r>
              <a:rPr lang="nl-BE"/>
              <a:t>jaar</a:t>
            </a:r>
          </a:p>
        </p:txBody>
      </p:sp>
      <p:sp>
        <p:nvSpPr>
          <p:cNvPr id="94" name="Tijdelijke aanduiding voor tekst 92">
            <a:extLst>
              <a:ext uri="{FF2B5EF4-FFF2-40B4-BE49-F238E27FC236}">
                <a16:creationId xmlns:a16="http://schemas.microsoft.com/office/drawing/2014/main" id="{B8C88B26-3701-406C-BCB4-1DAF260FEB9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4678242" y="3685331"/>
            <a:ext cx="708037" cy="264319"/>
          </a:xfrm>
        </p:spPr>
        <p:txBody>
          <a:bodyPr>
            <a:noAutofit/>
          </a:bodyPr>
          <a:lstStyle>
            <a:lvl1pPr algn="ctr">
              <a:defRPr sz="1500"/>
            </a:lvl1pPr>
          </a:lstStyle>
          <a:p>
            <a:pPr lvl="0"/>
            <a:r>
              <a:rPr lang="nl-BE"/>
              <a:t>jaar</a:t>
            </a:r>
          </a:p>
        </p:txBody>
      </p:sp>
      <p:grpSp>
        <p:nvGrpSpPr>
          <p:cNvPr id="95" name="Groep 94" title="Maandlijnen van tijdlijn">
            <a:extLst>
              <a:ext uri="{FF2B5EF4-FFF2-40B4-BE49-F238E27FC236}">
                <a16:creationId xmlns:a16="http://schemas.microsoft.com/office/drawing/2014/main" id="{A7CAADC8-904F-48EA-8453-9468E91D6AF6}"/>
              </a:ext>
            </a:extLst>
          </p:cNvPr>
          <p:cNvGrpSpPr/>
          <p:nvPr userDrawn="1"/>
        </p:nvGrpSpPr>
        <p:grpSpPr>
          <a:xfrm>
            <a:off x="357998" y="3447364"/>
            <a:ext cx="8579034" cy="136226"/>
            <a:chOff x="620712" y="3799174"/>
            <a:chExt cx="10856346" cy="154901"/>
          </a:xfrm>
        </p:grpSpPr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8BDE45B7-8119-49E6-B212-451B8402F84E}"/>
                </a:ext>
              </a:extLst>
            </p:cNvPr>
            <p:cNvCxnSpPr/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33FF2C69-2473-45CE-A53F-3010E0D03649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6A4DDD13-968E-4637-9615-D1329CE1F284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CB399D3A-90B7-4D0D-9FC4-A64299BC00B4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77043B2D-A206-4FB9-B7F8-EDA7594C2531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D5C65EAC-6808-4A59-8D69-1EA1FB50C306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A8F8BB0E-271F-4EC8-8EED-9896E45486CB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E63036B4-5878-44BC-AC6D-875BC4CD0284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4CABA9C-F6A9-402D-85FF-5A6126451078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10A8BF00-F3DC-4AEF-A36C-6591C12A915E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4F117B4E-1E52-440A-B7F6-B778345F6584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924057D0-7B23-49D6-9608-E6F16D96D622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2E6DC1B6-45B8-4408-AB37-273905DA3647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A8E302AF-114F-47C1-95C9-5D335462DF34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EE00CBE2-9115-4A97-95B7-319CCD3AF686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A63A34B4-26C7-4C37-B923-7AA522FF311D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035CFDE-E465-4E07-9D9A-51F3FB1C3BCD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DE698563-4D7B-493A-BD5E-621D743785EE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F6F15F0A-55D9-4D68-A223-A6886DC6E7DE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FF82399A-1631-41CB-9BBC-B611EBF61D98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79E3E073-51C4-454B-84C7-CF7AB24079BF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A51A760C-628D-4AD1-B6DC-B3D3825810C7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AE15CF89-E156-47A3-867F-7956CC69EA97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C3694648-29A4-449C-8E57-9D5FEC179DAE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ijdelijke aanduiding voor tekst 9">
            <a:extLst>
              <a:ext uri="{FF2B5EF4-FFF2-40B4-BE49-F238E27FC236}">
                <a16:creationId xmlns:a16="http://schemas.microsoft.com/office/drawing/2014/main" id="{021ACA3B-4B86-40D2-8567-D04EE3B2C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62" name="Tijdelijke aanduiding voor tekst 3">
            <a:extLst>
              <a:ext uri="{FF2B5EF4-FFF2-40B4-BE49-F238E27FC236}">
                <a16:creationId xmlns:a16="http://schemas.microsoft.com/office/drawing/2014/main" id="{A29ABC88-0EF8-450F-913F-EB585B8B366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04358" y="4414567"/>
            <a:ext cx="1345406" cy="421481"/>
          </a:xfrm>
          <a:prstGeom prst="borderCallout1">
            <a:avLst>
              <a:gd name="adj1" fmla="val -9224"/>
              <a:gd name="adj2" fmla="val 50147"/>
              <a:gd name="adj3" fmla="val -178687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91" name="Tijdelijke aanduiding voor tekst 3">
            <a:extLst>
              <a:ext uri="{FF2B5EF4-FFF2-40B4-BE49-F238E27FC236}">
                <a16:creationId xmlns:a16="http://schemas.microsoft.com/office/drawing/2014/main" id="{980FF19F-4C66-40E4-9BAA-A6D847054D7B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923304" y="2469615"/>
            <a:ext cx="1345406" cy="421481"/>
          </a:xfrm>
          <a:prstGeom prst="borderCallout1">
            <a:avLst>
              <a:gd name="adj1" fmla="val 109419"/>
              <a:gd name="adj2" fmla="val 49881"/>
              <a:gd name="adj3" fmla="val 164534"/>
              <a:gd name="adj4" fmla="val 4966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0" name="Tijdelijke aanduiding voor tekst 3">
            <a:extLst>
              <a:ext uri="{FF2B5EF4-FFF2-40B4-BE49-F238E27FC236}">
                <a16:creationId xmlns:a16="http://schemas.microsoft.com/office/drawing/2014/main" id="{7EEEFEA1-DAC9-4EED-AF30-852F5B04684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3046452" y="1483437"/>
            <a:ext cx="1345406" cy="421481"/>
          </a:xfrm>
          <a:prstGeom prst="borderCallout1">
            <a:avLst>
              <a:gd name="adj1" fmla="val 109419"/>
              <a:gd name="adj2" fmla="val 49881"/>
              <a:gd name="adj3" fmla="val 398432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2" name="Tijdelijke aanduiding voor tekst 3">
            <a:extLst>
              <a:ext uri="{FF2B5EF4-FFF2-40B4-BE49-F238E27FC236}">
                <a16:creationId xmlns:a16="http://schemas.microsoft.com/office/drawing/2014/main" id="{357B9E2D-A6B3-4383-9982-B14737BD23BD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923304" y="3914596"/>
            <a:ext cx="1345406" cy="421481"/>
          </a:xfrm>
          <a:prstGeom prst="borderCallout1">
            <a:avLst>
              <a:gd name="adj1" fmla="val -9224"/>
              <a:gd name="adj2" fmla="val 50147"/>
              <a:gd name="adj3" fmla="val -59195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</p:spTree>
    <p:extLst>
      <p:ext uri="{BB962C8B-B14F-4D97-AF65-F5344CB8AC3E}">
        <p14:creationId xmlns:p14="http://schemas.microsoft.com/office/powerpoint/2010/main" val="252271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>
            <a:extLst>
              <a:ext uri="{FF2B5EF4-FFF2-40B4-BE49-F238E27FC236}">
                <a16:creationId xmlns:a16="http://schemas.microsoft.com/office/drawing/2014/main" id="{DB962CC7-22F4-4B97-8F7A-432C84F78205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23263"/>
            <a:ext cx="9143999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5C4B4E7-29A5-4D21-BAB1-4903AD7D4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B8CE9CF7-7108-4FD5-B262-BF0DA45AB0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0206" y="1839763"/>
            <a:ext cx="1808162" cy="2034494"/>
          </a:xfrm>
          <a:ln w="12700">
            <a:noFill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E6C7248D-8CF0-4282-A4F6-037171CC5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06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423D5C9-344D-4A8C-BEFD-E77AFB4F00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206" y="1515687"/>
            <a:ext cx="1808163" cy="324075"/>
          </a:xfrm>
        </p:spPr>
        <p:txBody>
          <a:bodyPr>
            <a:normAutofit/>
          </a:bodyPr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E19C59EC-55A7-46F2-9BBA-3CBA70A94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89406" y="1839763"/>
            <a:ext cx="1808162" cy="2034494"/>
          </a:xfrm>
          <a:ln w="12700" cap="sq">
            <a:noFill/>
            <a:round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0" name="Tijdelijke aanduiding voor tekst 12">
            <a:extLst>
              <a:ext uri="{FF2B5EF4-FFF2-40B4-BE49-F238E27FC236}">
                <a16:creationId xmlns:a16="http://schemas.microsoft.com/office/drawing/2014/main" id="{8E50422C-46C0-4060-AE2B-C2875FD9F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9406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97A0DC2F-301A-4571-AC89-D1D43F777D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9406" y="1515687"/>
            <a:ext cx="1808163" cy="324075"/>
          </a:xfrm>
        </p:spPr>
        <p:txBody>
          <a:bodyPr/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7334CCB8-0687-4DCF-8FC6-27A90E27A0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605" y="1839763"/>
            <a:ext cx="1808162" cy="2034494"/>
          </a:xfrm>
          <a:ln w="12700">
            <a:noFill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3" name="Tijdelijke aanduiding voor tekst 12">
            <a:extLst>
              <a:ext uri="{FF2B5EF4-FFF2-40B4-BE49-F238E27FC236}">
                <a16:creationId xmlns:a16="http://schemas.microsoft.com/office/drawing/2014/main" id="{534159E6-F05A-447A-AC89-843C29DDC4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8605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92FFC08C-5508-4AFB-8601-62122951FB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604" y="1515687"/>
            <a:ext cx="1808163" cy="324075"/>
          </a:xfrm>
        </p:spPr>
        <p:txBody>
          <a:bodyPr/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73BD6EAF-136F-45CF-BAF7-EE9F1A9D051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67805" y="1839763"/>
            <a:ext cx="1808162" cy="2034494"/>
          </a:xfrm>
          <a:ln w="12700">
            <a:noFill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6" name="Tijdelijke aanduiding voor tekst 12">
            <a:extLst>
              <a:ext uri="{FF2B5EF4-FFF2-40B4-BE49-F238E27FC236}">
                <a16:creationId xmlns:a16="http://schemas.microsoft.com/office/drawing/2014/main" id="{E4404208-F45F-4F80-B589-1ECB7E4010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67805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00215735-84C6-4FBB-8E1B-DB9F5787CE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67803" y="1515687"/>
            <a:ext cx="1808163" cy="324075"/>
          </a:xfrm>
        </p:spPr>
        <p:txBody>
          <a:bodyPr/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7A2E56C2-3B25-4C18-8EDD-DDE7C0ED53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334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ijdelijke aanduiding voor SmartArt 7">
            <a:extLst>
              <a:ext uri="{FF2B5EF4-FFF2-40B4-BE49-F238E27FC236}">
                <a16:creationId xmlns:a16="http://schemas.microsoft.com/office/drawing/2014/main" id="{6606E614-68FA-4940-96B9-FF1EC025281B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596756" y="1544637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0" name="Tijdelijke aanduiding voor SmartArt 7">
            <a:extLst>
              <a:ext uri="{FF2B5EF4-FFF2-40B4-BE49-F238E27FC236}">
                <a16:creationId xmlns:a16="http://schemas.microsoft.com/office/drawing/2014/main" id="{9123AE56-F6FF-4E82-854F-0B1C87D769C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2702666" y="1544636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1" name="Tijdelijke aanduiding voor SmartArt 7">
            <a:extLst>
              <a:ext uri="{FF2B5EF4-FFF2-40B4-BE49-F238E27FC236}">
                <a16:creationId xmlns:a16="http://schemas.microsoft.com/office/drawing/2014/main" id="{1F554A6C-5F84-46F9-86E5-F7F900272FA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4808577" y="1544635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2" name="Tijdelijke aanduiding voor SmartArt 7">
            <a:extLst>
              <a:ext uri="{FF2B5EF4-FFF2-40B4-BE49-F238E27FC236}">
                <a16:creationId xmlns:a16="http://schemas.microsoft.com/office/drawing/2014/main" id="{852C178A-F6B4-4FA5-8D8C-2F92F24C591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6914489" y="1544634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3C1FA0C0-E371-4595-8FD5-C89E30572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756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5" name="Tijdelijke aanduiding voor tekst 13">
            <a:extLst>
              <a:ext uri="{FF2B5EF4-FFF2-40B4-BE49-F238E27FC236}">
                <a16:creationId xmlns:a16="http://schemas.microsoft.com/office/drawing/2014/main" id="{563F2F40-62FB-4717-A7EF-C75E53C200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02390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6" name="Tijdelijke aanduiding voor tekst 13">
            <a:extLst>
              <a:ext uri="{FF2B5EF4-FFF2-40B4-BE49-F238E27FC236}">
                <a16:creationId xmlns:a16="http://schemas.microsoft.com/office/drawing/2014/main" id="{6D399A35-1204-46F6-9E30-3E96BDAFF1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8024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7" name="Tijdelijke aanduiding voor tekst 13">
            <a:extLst>
              <a:ext uri="{FF2B5EF4-FFF2-40B4-BE49-F238E27FC236}">
                <a16:creationId xmlns:a16="http://schemas.microsoft.com/office/drawing/2014/main" id="{AFD76959-1537-4BE1-99BC-35DD3D8960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13658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D526378-51B4-40C3-B48E-C2077020B8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756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A8581B78-049D-4170-BF69-24D2FA5C5A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98281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6768F3EE-41ED-45DE-BE9C-497205477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8024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20F4AA97-0FB5-403B-88B6-5360EEBF4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9549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A7E79D6-FDC8-4E54-A438-8CCA927A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853AADD6-E4C6-4009-8DF2-D7F9DE4AF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73E50-7B16-463E-993C-D92A71A9F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953" y="1214831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FD12FDA0-6BA0-43B7-8AB2-38FA0AF87C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76696" y="1213450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6FDD6301-BBE9-473F-9107-CAA1912916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86439" y="1219488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5CF3AE65-94BA-4E1A-B700-B6DA841791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00014" y="1219488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26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fd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2" descr="Afbeelding met persoon, buiten, foto, groep&#10;&#10;Beschrijving is gegenereerd met zeer hoge betrouwbaarheid">
            <a:extLst>
              <a:ext uri="{FF2B5EF4-FFF2-40B4-BE49-F238E27FC236}">
                <a16:creationId xmlns:a16="http://schemas.microsoft.com/office/drawing/2014/main" id="{BE14429E-9135-413F-BB5A-AC9A788DC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D8FC7F0A-0DBB-410D-B493-957D6B14E243}"/>
              </a:ext>
            </a:extLst>
          </p:cNvPr>
          <p:cNvSpPr/>
          <p:nvPr userDrawn="1"/>
        </p:nvSpPr>
        <p:spPr>
          <a:xfrm>
            <a:off x="2280684" y="3014330"/>
            <a:ext cx="6863316" cy="1522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0A5BF-595C-4B57-96AD-9E5B41A7063E}"/>
              </a:ext>
            </a:extLst>
          </p:cNvPr>
          <p:cNvSpPr txBox="1"/>
          <p:nvPr userDrawn="1"/>
        </p:nvSpPr>
        <p:spPr>
          <a:xfrm>
            <a:off x="2423160" y="3206011"/>
            <a:ext cx="6364224" cy="1109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3300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Trefdag</a:t>
            </a:r>
            <a:r>
              <a:rPr kumimoji="0" lang="nl-NL" sz="33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Digitaal </a:t>
            </a:r>
            <a:r>
              <a:rPr kumimoji="0" lang="nl-NL" sz="3300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vlaanderen</a:t>
            </a:r>
            <a:endParaRPr kumimoji="0" lang="nl-NL" sz="33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33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#TDV2021 – &lt;nog te bepalen&gt;</a:t>
            </a:r>
          </a:p>
        </p:txBody>
      </p:sp>
    </p:spTree>
    <p:extLst>
      <p:ext uri="{BB962C8B-B14F-4D97-AF65-F5344CB8AC3E}">
        <p14:creationId xmlns:p14="http://schemas.microsoft.com/office/powerpoint/2010/main" val="35018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27813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99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8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3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29999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2572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350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5587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9727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1189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1006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8202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accent5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8120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6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8932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70177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54477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C68D71-CCBC-4DD4-B206-E42106D07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68891C-828A-4DB5-B4B5-38076DFA3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9BA7C7A-819C-4BED-A6A2-346B3180C1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916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3377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56832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40089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7640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761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tx2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8324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8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image" Target="../media/image28.svg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2122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53" r:id="rId8"/>
    <p:sldLayoutId id="2147483726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09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58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59" r:id="rId14"/>
    <p:sldLayoutId id="2147483760" r:id="rId15"/>
    <p:sldLayoutId id="2147483761" r:id="rId16"/>
    <p:sldLayoutId id="2147483784" r:id="rId17"/>
    <p:sldLayoutId id="2147483785" r:id="rId18"/>
    <p:sldLayoutId id="2147483786" r:id="rId19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85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4" r:id="rId8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5609" y="4856892"/>
            <a:ext cx="15476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5350" y="4856893"/>
            <a:ext cx="6286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67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2" r:id="rId5"/>
    <p:sldLayoutId id="2147483664" r:id="rId6"/>
    <p:sldLayoutId id="2147483665" r:id="rId7"/>
    <p:sldLayoutId id="2147483650" r:id="rId8"/>
    <p:sldLayoutId id="2147483669" r:id="rId9"/>
    <p:sldLayoutId id="2147483674" r:id="rId10"/>
    <p:sldLayoutId id="2147483666" r:id="rId11"/>
    <p:sldLayoutId id="2147483668" r:id="rId12"/>
    <p:sldLayoutId id="2147483676" r:id="rId13"/>
    <p:sldLayoutId id="2147483677" r:id="rId14"/>
    <p:sldLayoutId id="2147483678" r:id="rId15"/>
    <p:sldLayoutId id="2147483651" r:id="rId16"/>
    <p:sldLayoutId id="2147483671" r:id="rId17"/>
    <p:sldLayoutId id="2147483670" r:id="rId18"/>
    <p:sldLayoutId id="2147483667" r:id="rId19"/>
    <p:sldLayoutId id="2147483673" r:id="rId20"/>
    <p:sldLayoutId id="2147483672" r:id="rId21"/>
    <p:sldLayoutId id="2147483679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60000"/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60000"/>
        <a:buFont typeface="Wingdings" panose="05000000000000000000" pitchFamily="2" charset="2"/>
        <a:buChar char="p"/>
        <a:defRPr sz="15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61722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SzPct val="60000"/>
        <a:buFont typeface="Wingdings" panose="05000000000000000000" pitchFamily="2" charset="2"/>
        <a:buChar char="n"/>
        <a:defRPr sz="1350" kern="1200">
          <a:solidFill>
            <a:schemeClr val="accent6"/>
          </a:solidFill>
          <a:latin typeface="+mn-lt"/>
          <a:ea typeface="+mn-ea"/>
          <a:cs typeface="+mn-cs"/>
        </a:defRPr>
      </a:lvl4pPr>
      <a:lvl5pPr marL="82296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SzPct val="60000"/>
        <a:buFont typeface="Wingdings" panose="05000000000000000000" pitchFamily="2" charset="2"/>
        <a:buChar char=""/>
        <a:defRPr sz="1200" b="0" kern="1200">
          <a:solidFill>
            <a:schemeClr val="accent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AE753531-74F9-46DB-8226-2C37E7D3FBBB}" type="datetime3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22.11.24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9EDAD88-78F8-43C4-9AF1-FA54ECAE1AE2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2EA197-7EA9-47D4-A571-0C33C8BFED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E5033-EAEA-FF45-BCF8-795059E125A0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8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E7B2537-7D3A-437D-82B8-DC2DDA076D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AE753531-74F9-46DB-8226-2C37E7D3FBBB}" type="datetime3">
              <a:rPr lang="nl-BE" smtClean="0"/>
              <a:pPr/>
              <a:t>22.11.24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EDAD88-78F8-43C4-9AF1-FA54ECAE1AE2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B8C69-F25E-494C-A21B-E10A8020476C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16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E7B2537-7D3A-437D-82B8-DC2DDA076D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AE753531-74F9-46DB-8226-2C37E7D3FBBB}" type="datetime3">
              <a:rPr lang="nl-BE" smtClean="0"/>
              <a:pPr/>
              <a:t>22.11.24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EDAD88-78F8-43C4-9AF1-FA54ECAE1AE2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B8C69-F25E-494C-A21B-E10A8020476C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964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AE753531-74F9-46DB-8226-2C37E7D3FBBB}" type="datetime3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22.11.24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9EDAD88-78F8-43C4-9AF1-FA54ECAE1AE2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2EA197-7EA9-47D4-A571-0C33C8BFED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E5033-EAEA-FF45-BCF8-795059E125A0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11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62_A1395034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6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65_BA463E1E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0" y="-833384"/>
            <a:ext cx="9144000" cy="6830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2668167" y="1574220"/>
            <a:ext cx="4104456" cy="1836204"/>
          </a:xfrm>
          <a:prstGeom prst="rect">
            <a:avLst/>
          </a:prstGeom>
          <a:solidFill>
            <a:srgbClr val="1E64C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45720" rIns="34289" bIns="45720" anchor="b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 defTabSz="685800">
              <a:buClrTx/>
            </a:pPr>
            <a:r>
              <a:rPr lang="nl-BE" sz="4250" b="0">
                <a:solidFill>
                  <a:srgbClr val="FFFFFF"/>
                </a:solidFill>
                <a:latin typeface="FlandersArtSans-Bold"/>
              </a:rPr>
              <a:t>ICEG</a:t>
            </a:r>
          </a:p>
          <a:p>
            <a:pPr algn="ctr" defTabSz="685800">
              <a:buClrTx/>
            </a:pPr>
            <a:r>
              <a:rPr lang="en-US" sz="3450" b="0">
                <a:solidFill>
                  <a:srgbClr val="FFFFFF"/>
                </a:solidFill>
                <a:latin typeface="FlandersArtSans-Bold"/>
              </a:rPr>
              <a:t>REVIEW COMITE</a:t>
            </a:r>
          </a:p>
          <a:p>
            <a:pPr algn="ctr" defTabSz="685800">
              <a:buClrTx/>
            </a:pPr>
            <a:r>
              <a:rPr lang="en-US" sz="2550" b="0">
                <a:solidFill>
                  <a:srgbClr val="FFFFFF"/>
                </a:solidFill>
                <a:latin typeface="FlandersArtSans-Bold"/>
              </a:rPr>
              <a:t>08/11/2024</a:t>
            </a:r>
            <a:endParaRPr lang="en-US" sz="1050" b="0">
              <a:solidFill>
                <a:srgbClr val="FFFFFF"/>
              </a:solidFill>
            </a:endParaRPr>
          </a:p>
          <a:p>
            <a:pPr defTabSz="685800">
              <a:buClrTx/>
            </a:pPr>
            <a:endParaRPr lang="en-US" sz="1050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E7734-8BE6-E3AF-FB59-50859BC9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7F66-44CF-5D37-D33F-B8AB91F87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noProof="0" err="1"/>
              <a:t>Interoperable</a:t>
            </a:r>
            <a:r>
              <a:rPr lang="nl-BE" noProof="0"/>
              <a:t> Europe 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2E8AD-C3E6-440C-BD68-E040B4B84C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noProof="0"/>
              <a:t>ICEG 25-09-2024</a:t>
            </a:r>
          </a:p>
        </p:txBody>
      </p:sp>
    </p:spTree>
    <p:extLst>
      <p:ext uri="{BB962C8B-B14F-4D97-AF65-F5344CB8AC3E}">
        <p14:creationId xmlns:p14="http://schemas.microsoft.com/office/powerpoint/2010/main" val="28055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90BBE4-8F89-41D7-B36B-A08B3BDC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80" y="1084163"/>
            <a:ext cx="3939698" cy="3785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5D013-181C-405B-B71F-8925B159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294" y="1279730"/>
            <a:ext cx="2281007" cy="583351"/>
          </a:xfrm>
        </p:spPr>
        <p:txBody>
          <a:bodyPr/>
          <a:lstStyle/>
          <a:p>
            <a:r>
              <a:rPr lang="nl-BE" err="1"/>
              <a:t>Key</a:t>
            </a:r>
            <a:r>
              <a:rPr lang="nl-BE"/>
              <a:t> </a:t>
            </a:r>
            <a:r>
              <a:rPr lang="nl-BE" err="1"/>
              <a:t>pillars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AD49D-5F30-46A7-AA44-F0867BD75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51" y="340429"/>
            <a:ext cx="3071171" cy="5833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8F330-7613-4158-9C24-1BA2D34EF70E}"/>
              </a:ext>
            </a:extLst>
          </p:cNvPr>
          <p:cNvSpPr/>
          <p:nvPr/>
        </p:nvSpPr>
        <p:spPr>
          <a:xfrm>
            <a:off x="6621895" y="4667437"/>
            <a:ext cx="732408" cy="233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nl-BE" sz="1350" kern="1200">
              <a:solidFill>
                <a:srgbClr val="09181B"/>
              </a:solidFill>
              <a:latin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99C0A-1A84-44E2-8380-2E560E7F6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9" y="2836004"/>
            <a:ext cx="2447786" cy="18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2C0-527A-4CA8-B6DE-5397D6CB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700" err="1"/>
              <a:t>Interoperability</a:t>
            </a:r>
            <a:r>
              <a:rPr lang="nl-BE"/>
              <a:t>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2CB3-5441-49AE-B30B-19E92E7C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Art 3: verplichte assessment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voor bindende beslissingen die invloed hebben op interoperabiliteit van cross-border systemen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gebaseerd op EIF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rapport verplicht in machine-</a:t>
            </a:r>
            <a:r>
              <a:rPr lang="nl-BE" err="1">
                <a:solidFill>
                  <a:schemeClr val="tx1"/>
                </a:solidFill>
              </a:rPr>
              <a:t>readable</a:t>
            </a:r>
            <a:r>
              <a:rPr lang="nl-BE">
                <a:solidFill>
                  <a:schemeClr val="tx1"/>
                </a:solidFill>
              </a:rPr>
              <a:t> format op officiële website en verplicht in te dienen bij Board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zaken die al afgedekt zijn door EU impact assessment moeten niet opnieuw </a:t>
            </a:r>
            <a:r>
              <a:rPr lang="nl-BE" err="1">
                <a:solidFill>
                  <a:schemeClr val="tx1"/>
                </a:solidFill>
              </a:rPr>
              <a:t>geassessed</a:t>
            </a:r>
            <a:r>
              <a:rPr lang="nl-BE">
                <a:solidFill>
                  <a:schemeClr val="tx1"/>
                </a:solidFill>
              </a:rPr>
              <a:t> worden op nationaal niveau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Board voorziet ondersteunende </a:t>
            </a:r>
            <a:r>
              <a:rPr lang="nl-BE" err="1">
                <a:solidFill>
                  <a:schemeClr val="tx1"/>
                </a:solidFill>
              </a:rPr>
              <a:t>guidelines</a:t>
            </a:r>
            <a:r>
              <a:rPr lang="nl-BE">
                <a:solidFill>
                  <a:schemeClr val="tx1"/>
                </a:solidFill>
              </a:rPr>
              <a:t>/hulpmiddelen voor uitvoering van assessments</a:t>
            </a:r>
          </a:p>
        </p:txBody>
      </p:sp>
    </p:spTree>
    <p:extLst>
      <p:ext uri="{BB962C8B-B14F-4D97-AF65-F5344CB8AC3E}">
        <p14:creationId xmlns:p14="http://schemas.microsoft.com/office/powerpoint/2010/main" val="1799012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89F5-C5C2-4A39-9AB9-1C99700D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Interoperability</a:t>
            </a:r>
            <a:r>
              <a:rPr lang="nl-BE"/>
              <a:t>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B779-C79A-4DA3-BC85-9984CC8A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Art 9: support </a:t>
            </a:r>
            <a:r>
              <a:rPr lang="nl-BE" err="1">
                <a:solidFill>
                  <a:schemeClr val="tx1"/>
                </a:solidFill>
              </a:rPr>
              <a:t>projects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Art10: </a:t>
            </a:r>
            <a:r>
              <a:rPr lang="nl-BE" err="1">
                <a:solidFill>
                  <a:schemeClr val="tx1"/>
                </a:solidFill>
              </a:rPr>
              <a:t>innovation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measures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Art 11+12: </a:t>
            </a:r>
            <a:r>
              <a:rPr lang="nl-BE" err="1">
                <a:solidFill>
                  <a:schemeClr val="tx1"/>
                </a:solidFill>
              </a:rPr>
              <a:t>interoperability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regulatory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sandboxes</a:t>
            </a:r>
            <a:r>
              <a:rPr lang="nl-BE">
                <a:solidFill>
                  <a:schemeClr val="tx1"/>
                </a:solidFill>
              </a:rPr>
              <a:t> (min 3 </a:t>
            </a:r>
            <a:r>
              <a:rPr lang="nl-BE" err="1">
                <a:solidFill>
                  <a:schemeClr val="tx1"/>
                </a:solidFill>
              </a:rPr>
              <a:t>participants</a:t>
            </a:r>
            <a:r>
              <a:rPr lang="nl-BE">
                <a:solidFill>
                  <a:schemeClr val="tx1"/>
                </a:solidFill>
              </a:rPr>
              <a:t>)</a:t>
            </a:r>
          </a:p>
          <a:p>
            <a:r>
              <a:rPr lang="nl-BE">
                <a:solidFill>
                  <a:schemeClr val="tx1"/>
                </a:solidFill>
              </a:rPr>
              <a:t>Art 13: training: board </a:t>
            </a:r>
            <a:r>
              <a:rPr lang="nl-BE" err="1">
                <a:solidFill>
                  <a:schemeClr val="tx1"/>
                </a:solidFill>
              </a:rPr>
              <a:t>provides</a:t>
            </a:r>
            <a:r>
              <a:rPr lang="nl-BE">
                <a:solidFill>
                  <a:schemeClr val="tx1"/>
                </a:solidFill>
              </a:rPr>
              <a:t> free training </a:t>
            </a:r>
            <a:r>
              <a:rPr lang="nl-BE" err="1">
                <a:solidFill>
                  <a:schemeClr val="tx1"/>
                </a:solidFill>
              </a:rPr>
              <a:t>material</a:t>
            </a:r>
            <a:r>
              <a:rPr lang="nl-BE">
                <a:solidFill>
                  <a:schemeClr val="tx1"/>
                </a:solidFill>
              </a:rPr>
              <a:t> &amp; online training </a:t>
            </a:r>
            <a:r>
              <a:rPr lang="nl-BE" err="1">
                <a:solidFill>
                  <a:schemeClr val="tx1"/>
                </a:solidFill>
              </a:rPr>
              <a:t>programmes</a:t>
            </a:r>
            <a:r>
              <a:rPr lang="nl-BE">
                <a:solidFill>
                  <a:schemeClr val="tx1"/>
                </a:solidFill>
              </a:rPr>
              <a:t>, EU&amp;MS </a:t>
            </a:r>
            <a:r>
              <a:rPr lang="nl-BE" err="1">
                <a:solidFill>
                  <a:schemeClr val="tx1"/>
                </a:solidFill>
              </a:rPr>
              <a:t>provide</a:t>
            </a:r>
            <a:r>
              <a:rPr lang="nl-BE">
                <a:solidFill>
                  <a:schemeClr val="tx1"/>
                </a:solidFill>
              </a:rPr>
              <a:t> training </a:t>
            </a:r>
            <a:r>
              <a:rPr lang="nl-BE" err="1">
                <a:solidFill>
                  <a:schemeClr val="tx1"/>
                </a:solidFill>
              </a:rPr>
              <a:t>programmes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for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staff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Art 14: peer reviews (</a:t>
            </a:r>
            <a:r>
              <a:rPr lang="nl-BE" err="1">
                <a:solidFill>
                  <a:schemeClr val="tx1"/>
                </a:solidFill>
              </a:rPr>
              <a:t>voluntary</a:t>
            </a:r>
            <a:r>
              <a:rPr lang="nl-BE">
                <a:solidFill>
                  <a:schemeClr val="tx1"/>
                </a:solidFill>
              </a:rPr>
              <a:t>, </a:t>
            </a:r>
            <a:r>
              <a:rPr lang="nl-BE" err="1">
                <a:solidFill>
                  <a:schemeClr val="tx1"/>
                </a:solidFill>
              </a:rPr>
              <a:t>by</a:t>
            </a:r>
            <a:r>
              <a:rPr lang="nl-BE">
                <a:solidFill>
                  <a:schemeClr val="tx1"/>
                </a:solidFill>
              </a:rPr>
              <a:t> experts </a:t>
            </a:r>
            <a:r>
              <a:rPr lang="nl-BE" err="1">
                <a:solidFill>
                  <a:schemeClr val="tx1"/>
                </a:solidFill>
              </a:rPr>
              <a:t>from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other</a:t>
            </a:r>
            <a:r>
              <a:rPr lang="nl-BE">
                <a:solidFill>
                  <a:schemeClr val="tx1"/>
                </a:solidFill>
              </a:rPr>
              <a:t> MS)</a:t>
            </a:r>
          </a:p>
          <a:p>
            <a:endParaRPr lang="nl-BE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>
              <a:solidFill>
                <a:schemeClr val="tx1"/>
              </a:solidFill>
            </a:endParaRPr>
          </a:p>
          <a:p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2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E552-725A-8599-F259-107220E4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400"/>
              <a:t>National Competent </a:t>
            </a:r>
            <a:r>
              <a:rPr lang="nl-BE" sz="2400" err="1"/>
              <a:t>Authority</a:t>
            </a:r>
            <a:r>
              <a:rPr lang="nl-BE" sz="2400"/>
              <a:t> &amp; SPOC (Art 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949A4-CBEB-9B8E-C3CA-1D8895DE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5192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Meerdere </a:t>
            </a:r>
            <a:r>
              <a:rPr lang="nl-BE" err="1">
                <a:solidFill>
                  <a:schemeClr val="tx1"/>
                </a:solidFill>
              </a:rPr>
              <a:t>NCA’s</a:t>
            </a:r>
            <a:r>
              <a:rPr lang="nl-BE">
                <a:solidFill>
                  <a:schemeClr val="tx1"/>
                </a:solidFill>
              </a:rPr>
              <a:t> mogelijk, maar 1 enkele SPOC NCA per MS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Taken SPOC:</a:t>
            </a:r>
          </a:p>
          <a:p>
            <a:pPr>
              <a:buFontTx/>
              <a:buChar char="-"/>
            </a:pPr>
            <a:r>
              <a:rPr lang="nl-BE">
                <a:solidFill>
                  <a:schemeClr val="tx1"/>
                </a:solidFill>
              </a:rPr>
              <a:t>coördinatie </a:t>
            </a:r>
            <a:r>
              <a:rPr lang="nl-BE" err="1">
                <a:solidFill>
                  <a:schemeClr val="tx1"/>
                </a:solidFill>
              </a:rPr>
              <a:t>NCA’s</a:t>
            </a:r>
            <a:r>
              <a:rPr lang="nl-BE">
                <a:solidFill>
                  <a:schemeClr val="tx1"/>
                </a:solidFill>
              </a:rPr>
              <a:t> + afstemming met EU &amp; andere lidstaten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Taken </a:t>
            </a:r>
            <a:r>
              <a:rPr lang="nl-BE" err="1">
                <a:solidFill>
                  <a:schemeClr val="tx1"/>
                </a:solidFill>
              </a:rPr>
              <a:t>NCA’s</a:t>
            </a:r>
            <a:r>
              <a:rPr lang="nl-BE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ondersteuning </a:t>
            </a:r>
            <a:r>
              <a:rPr lang="nl-BE" err="1">
                <a:solidFill>
                  <a:schemeClr val="tx1"/>
                </a:solidFill>
              </a:rPr>
              <a:t>interoperability</a:t>
            </a:r>
            <a:r>
              <a:rPr lang="nl-BE">
                <a:solidFill>
                  <a:schemeClr val="tx1"/>
                </a:solidFill>
              </a:rPr>
              <a:t> assessments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coördinatie &amp; promotie deelname aan support </a:t>
            </a:r>
            <a:r>
              <a:rPr lang="nl-BE" err="1">
                <a:solidFill>
                  <a:schemeClr val="tx1"/>
                </a:solidFill>
              </a:rPr>
              <a:t>measures</a:t>
            </a:r>
            <a:endParaRPr lang="nl-BE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stimulatie </a:t>
            </a:r>
            <a:r>
              <a:rPr lang="nl-BE" err="1">
                <a:solidFill>
                  <a:schemeClr val="tx1"/>
                </a:solidFill>
              </a:rPr>
              <a:t>reuse</a:t>
            </a:r>
            <a:r>
              <a:rPr lang="nl-BE">
                <a:solidFill>
                  <a:schemeClr val="tx1"/>
                </a:solidFill>
              </a:rPr>
              <a:t> via portal(s)</a:t>
            </a:r>
          </a:p>
          <a:p>
            <a:pPr>
              <a:buFontTx/>
              <a:buChar char="-"/>
            </a:pPr>
            <a:r>
              <a:rPr lang="nl-BE">
                <a:solidFill>
                  <a:schemeClr val="tx1"/>
                </a:solidFill>
              </a:rPr>
              <a:t>administraties ondersteunen bij samenwerking met administraties van andere lidstaten</a:t>
            </a:r>
          </a:p>
          <a:p>
            <a:pPr>
              <a:buFontTx/>
              <a:buChar char="-"/>
            </a:pPr>
            <a:r>
              <a:rPr lang="nl-BE">
                <a:solidFill>
                  <a:schemeClr val="tx1"/>
                </a:solidFill>
              </a:rPr>
              <a:t>Awareness &amp; training activiteiten op vlak van interoperabiliteit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MS moeten voldoende competente ressources voorzien.</a:t>
            </a:r>
          </a:p>
        </p:txBody>
      </p:sp>
    </p:spTree>
    <p:extLst>
      <p:ext uri="{BB962C8B-B14F-4D97-AF65-F5344CB8AC3E}">
        <p14:creationId xmlns:p14="http://schemas.microsoft.com/office/powerpoint/2010/main" val="370202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FE25-A2A6-BE23-A375-F1D20FED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Timing (</a:t>
            </a:r>
            <a:r>
              <a:rPr lang="nl-BE" err="1"/>
              <a:t>tov</a:t>
            </a:r>
            <a:r>
              <a:rPr lang="nl-BE"/>
              <a:t> entry </a:t>
            </a:r>
            <a:r>
              <a:rPr lang="nl-BE" err="1"/>
              <a:t>into</a:t>
            </a:r>
            <a:r>
              <a:rPr lang="nl-BE"/>
              <a:t> force: 11/04/2024)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B10F-645F-17A7-4FFF-1444C8B5D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tx1"/>
                </a:solidFill>
              </a:rPr>
              <a:t>3M (11/07/2024): IEA </a:t>
            </a:r>
            <a:r>
              <a:rPr lang="nl-BE" dirty="0" err="1">
                <a:solidFill>
                  <a:schemeClr val="tx1"/>
                </a:solidFill>
              </a:rPr>
              <a:t>becomes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applicable</a:t>
            </a:r>
            <a:endParaRPr lang="nl-BE" dirty="0">
              <a:solidFill>
                <a:schemeClr val="tx1"/>
              </a:solidFill>
            </a:endParaRPr>
          </a:p>
          <a:p>
            <a:r>
              <a:rPr lang="nl-BE" dirty="0">
                <a:solidFill>
                  <a:schemeClr val="tx1"/>
                </a:solidFill>
              </a:rPr>
              <a:t>9M (11/01/2025): 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Verplichte impact assessments + </a:t>
            </a:r>
            <a:r>
              <a:rPr lang="nl-BE" dirty="0" err="1">
                <a:solidFill>
                  <a:schemeClr val="tx1"/>
                </a:solidFill>
              </a:rPr>
              <a:t>guidelines</a:t>
            </a:r>
            <a:r>
              <a:rPr lang="nl-BE" dirty="0">
                <a:solidFill>
                  <a:schemeClr val="tx1"/>
                </a:solidFill>
              </a:rPr>
              <a:t> (COMM)</a:t>
            </a:r>
          </a:p>
          <a:p>
            <a:pPr lvl="1"/>
            <a:r>
              <a:rPr lang="nl-BE" dirty="0" err="1">
                <a:solidFill>
                  <a:schemeClr val="tx1"/>
                </a:solidFill>
              </a:rPr>
              <a:t>NCA’s</a:t>
            </a:r>
            <a:r>
              <a:rPr lang="nl-BE" dirty="0">
                <a:solidFill>
                  <a:schemeClr val="tx1"/>
                </a:solidFill>
              </a:rPr>
              <a:t> aanduiden + SPOC communiceren aan COMM</a:t>
            </a:r>
          </a:p>
          <a:p>
            <a:pPr lvl="1"/>
            <a:r>
              <a:rPr lang="nl-BE" dirty="0"/>
              <a:t>Verplichte share &amp; </a:t>
            </a:r>
            <a:r>
              <a:rPr lang="nl-BE" dirty="0" err="1"/>
              <a:t>reuse</a:t>
            </a:r>
            <a:r>
              <a:rPr lang="nl-BE" dirty="0"/>
              <a:t> (art 4) + </a:t>
            </a:r>
            <a:r>
              <a:rPr lang="nl-BE" dirty="0" err="1"/>
              <a:t>guidelines</a:t>
            </a:r>
            <a:endParaRPr lang="nl-BE" dirty="0">
              <a:solidFill>
                <a:schemeClr val="tx1"/>
              </a:solidFill>
            </a:endParaRPr>
          </a:p>
          <a:p>
            <a:r>
              <a:rPr lang="nl-BE" dirty="0">
                <a:solidFill>
                  <a:schemeClr val="tx1"/>
                </a:solidFill>
              </a:rPr>
              <a:t>12M (11/04/2025): </a:t>
            </a:r>
            <a:r>
              <a:rPr lang="nl-BE" dirty="0" err="1">
                <a:solidFill>
                  <a:schemeClr val="tx1"/>
                </a:solidFill>
              </a:rPr>
              <a:t>implementing</a:t>
            </a:r>
            <a:r>
              <a:rPr lang="nl-BE" dirty="0">
                <a:solidFill>
                  <a:schemeClr val="tx1"/>
                </a:solidFill>
              </a:rPr>
              <a:t> acts </a:t>
            </a:r>
            <a:r>
              <a:rPr lang="nl-BE" dirty="0" err="1">
                <a:solidFill>
                  <a:schemeClr val="tx1"/>
                </a:solidFill>
              </a:rPr>
              <a:t>regulatory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sandboxes</a:t>
            </a:r>
            <a:endParaRPr lang="nl-BE" dirty="0">
              <a:solidFill>
                <a:schemeClr val="tx1"/>
              </a:solidFill>
            </a:endParaRPr>
          </a:p>
          <a:p>
            <a:r>
              <a:rPr lang="nl-BE" dirty="0">
                <a:solidFill>
                  <a:schemeClr val="tx1"/>
                </a:solidFill>
              </a:rPr>
              <a:t>45M : 4-jaarlijks rapport door Commissie</a:t>
            </a:r>
          </a:p>
          <a:p>
            <a:endParaRPr lang="nl-BE" dirty="0">
              <a:solidFill>
                <a:schemeClr val="tx1"/>
              </a:solidFill>
            </a:endParaRPr>
          </a:p>
          <a:p>
            <a:endParaRPr lang="nl-B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16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220C-55C2-4343-8B23-B1DD7F4B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Aanpak op nationaal niveau?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53286-AF82-4B51-A33A-A74B300B6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99255"/>
          </a:xfrm>
        </p:spPr>
        <p:txBody>
          <a:bodyPr>
            <a:normAutofit fontScale="85000" lnSpcReduction="10000"/>
          </a:bodyPr>
          <a:lstStyle/>
          <a:p>
            <a:r>
              <a:rPr lang="nl-BE" sz="1500" err="1">
                <a:solidFill>
                  <a:schemeClr val="tx1"/>
                </a:solidFill>
              </a:rPr>
              <a:t>NCA’s</a:t>
            </a:r>
            <a:r>
              <a:rPr lang="nl-BE" sz="1500">
                <a:solidFill>
                  <a:schemeClr val="tx1"/>
                </a:solidFill>
              </a:rPr>
              <a:t>: momenteel: BOSA (SPOC) + Vlaanderen + Brussel(?)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streven naar 1 NCA per regio, of misschien zelfs naar 1 NCA per dienstenintegrator?</a:t>
            </a:r>
          </a:p>
          <a:p>
            <a:r>
              <a:rPr lang="nl-BE" sz="1500">
                <a:solidFill>
                  <a:schemeClr val="tx1"/>
                </a:solidFill>
              </a:rPr>
              <a:t>Coördinatie: via ICEG?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zo ja, zorgen dat de juiste mensen aan de ICEG deelnemen!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daarnaast afstemming via mail ter voorbereiding van EU </a:t>
            </a:r>
            <a:r>
              <a:rPr lang="nl-BE" sz="1500" err="1">
                <a:solidFill>
                  <a:schemeClr val="tx1"/>
                </a:solidFill>
              </a:rPr>
              <a:t>Interoperable</a:t>
            </a:r>
            <a:r>
              <a:rPr lang="nl-BE" sz="1500">
                <a:solidFill>
                  <a:schemeClr val="tx1"/>
                </a:solidFill>
              </a:rPr>
              <a:t> board meetings?</a:t>
            </a:r>
          </a:p>
          <a:p>
            <a:r>
              <a:rPr lang="nl-BE" sz="1500" err="1">
                <a:solidFill>
                  <a:schemeClr val="tx1"/>
                </a:solidFill>
              </a:rPr>
              <a:t>Belgif</a:t>
            </a:r>
            <a:r>
              <a:rPr lang="nl-BE" sz="1500">
                <a:solidFill>
                  <a:schemeClr val="tx1"/>
                </a:solidFill>
              </a:rPr>
              <a:t> portaal: heeft grondige update nodig (</a:t>
            </a:r>
            <a:r>
              <a:rPr lang="nl-BE" sz="1500" err="1">
                <a:solidFill>
                  <a:schemeClr val="tx1"/>
                </a:solidFill>
              </a:rPr>
              <a:t>vb</a:t>
            </a:r>
            <a:r>
              <a:rPr lang="nl-BE" sz="1500">
                <a:solidFill>
                  <a:schemeClr val="tx1"/>
                </a:solidFill>
              </a:rPr>
              <a:t> met uitleg over IEA, </a:t>
            </a:r>
            <a:r>
              <a:rPr lang="nl-BE" sz="1500" err="1">
                <a:solidFill>
                  <a:schemeClr val="tx1"/>
                </a:solidFill>
              </a:rPr>
              <a:t>NCA’s</a:t>
            </a:r>
            <a:r>
              <a:rPr lang="nl-BE" sz="1500">
                <a:solidFill>
                  <a:schemeClr val="tx1"/>
                </a:solidFill>
              </a:rPr>
              <a:t>, </a:t>
            </a:r>
            <a:r>
              <a:rPr lang="nl-BE" sz="1500" err="1">
                <a:solidFill>
                  <a:schemeClr val="tx1"/>
                </a:solidFill>
              </a:rPr>
              <a:t>interoperability</a:t>
            </a:r>
            <a:r>
              <a:rPr lang="nl-BE" sz="1500">
                <a:solidFill>
                  <a:schemeClr val="tx1"/>
                </a:solidFill>
              </a:rPr>
              <a:t> assessments, …)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welke info willen de </a:t>
            </a:r>
            <a:r>
              <a:rPr lang="nl-BE" sz="1500" err="1">
                <a:solidFill>
                  <a:schemeClr val="tx1"/>
                </a:solidFill>
              </a:rPr>
              <a:t>NCA’s</a:t>
            </a:r>
            <a:r>
              <a:rPr lang="nl-BE" sz="1500">
                <a:solidFill>
                  <a:schemeClr val="tx1"/>
                </a:solidFill>
              </a:rPr>
              <a:t>/regio’s erin opnemen (</a:t>
            </a:r>
            <a:r>
              <a:rPr lang="nl-BE" sz="1500" err="1">
                <a:solidFill>
                  <a:schemeClr val="tx1"/>
                </a:solidFill>
              </a:rPr>
              <a:t>vb</a:t>
            </a:r>
            <a:r>
              <a:rPr lang="nl-BE" sz="1500">
                <a:solidFill>
                  <a:schemeClr val="tx1"/>
                </a:solidFill>
              </a:rPr>
              <a:t> eventuele doorverwijzing naar 	regionale portalen?)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</a:t>
            </a:r>
            <a:r>
              <a:rPr lang="nl-BE" sz="1500" err="1">
                <a:solidFill>
                  <a:schemeClr val="tx1"/>
                </a:solidFill>
              </a:rPr>
              <a:t>opm</a:t>
            </a:r>
            <a:r>
              <a:rPr lang="nl-BE" sz="1500">
                <a:solidFill>
                  <a:schemeClr val="tx1"/>
                </a:solidFill>
              </a:rPr>
              <a:t>: wat doen we met </a:t>
            </a:r>
            <a:r>
              <a:rPr lang="nl-BE" sz="1500" err="1">
                <a:solidFill>
                  <a:schemeClr val="tx1"/>
                </a:solidFill>
              </a:rPr>
              <a:t>reusable</a:t>
            </a:r>
            <a:r>
              <a:rPr lang="nl-BE" sz="1500">
                <a:solidFill>
                  <a:schemeClr val="tx1"/>
                </a:solidFill>
              </a:rPr>
              <a:t> </a:t>
            </a:r>
            <a:r>
              <a:rPr lang="nl-BE" sz="1500" err="1">
                <a:solidFill>
                  <a:schemeClr val="tx1"/>
                </a:solidFill>
              </a:rPr>
              <a:t>solutions</a:t>
            </a:r>
            <a:r>
              <a:rPr lang="nl-BE" sz="1500">
                <a:solidFill>
                  <a:schemeClr val="tx1"/>
                </a:solidFill>
              </a:rPr>
              <a:t> in BE ? Ook op </a:t>
            </a:r>
            <a:r>
              <a:rPr lang="nl-BE" sz="1500" err="1">
                <a:solidFill>
                  <a:schemeClr val="tx1"/>
                </a:solidFill>
              </a:rPr>
              <a:t>Belgif</a:t>
            </a:r>
            <a:r>
              <a:rPr lang="nl-BE" sz="1500">
                <a:solidFill>
                  <a:schemeClr val="tx1"/>
                </a:solidFill>
              </a:rPr>
              <a:t>? Of op portaal van ICT-	</a:t>
            </a:r>
            <a:r>
              <a:rPr lang="nl-BE" sz="1500" err="1">
                <a:solidFill>
                  <a:schemeClr val="tx1"/>
                </a:solidFill>
              </a:rPr>
              <a:t>Reuse</a:t>
            </a:r>
            <a:r>
              <a:rPr lang="nl-BE" sz="1500">
                <a:solidFill>
                  <a:schemeClr val="tx1"/>
                </a:solidFill>
              </a:rPr>
              <a:t>? EU </a:t>
            </a:r>
            <a:r>
              <a:rPr lang="nl-BE" sz="1500" err="1">
                <a:solidFill>
                  <a:schemeClr val="tx1"/>
                </a:solidFill>
              </a:rPr>
              <a:t>Comm</a:t>
            </a:r>
            <a:r>
              <a:rPr lang="nl-BE" sz="1500">
                <a:solidFill>
                  <a:schemeClr val="tx1"/>
                </a:solidFill>
              </a:rPr>
              <a:t> vraagt immers integratie/synchronisatie met </a:t>
            </a:r>
            <a:r>
              <a:rPr lang="nl-BE" sz="1500" err="1">
                <a:solidFill>
                  <a:schemeClr val="tx1"/>
                </a:solidFill>
              </a:rPr>
              <a:t>Interoperable</a:t>
            </a:r>
            <a:r>
              <a:rPr lang="nl-BE" sz="1500">
                <a:solidFill>
                  <a:schemeClr val="tx1"/>
                </a:solidFill>
              </a:rPr>
              <a:t> Europe Portal</a:t>
            </a:r>
          </a:p>
          <a:p>
            <a:r>
              <a:rPr lang="nl-BE" sz="1500">
                <a:solidFill>
                  <a:schemeClr val="tx1"/>
                </a:solidFill>
              </a:rPr>
              <a:t>Publicatie impact assessments: op website instelling of centraliseren (</a:t>
            </a:r>
            <a:r>
              <a:rPr lang="nl-BE" sz="1500" err="1">
                <a:solidFill>
                  <a:schemeClr val="tx1"/>
                </a:solidFill>
              </a:rPr>
              <a:t>vb</a:t>
            </a:r>
            <a:r>
              <a:rPr lang="nl-BE" sz="1500">
                <a:solidFill>
                  <a:schemeClr val="tx1"/>
                </a:solidFill>
              </a:rPr>
              <a:t> op </a:t>
            </a:r>
            <a:r>
              <a:rPr lang="nl-BE" sz="1500" err="1">
                <a:solidFill>
                  <a:schemeClr val="tx1"/>
                </a:solidFill>
              </a:rPr>
              <a:t>Belgif</a:t>
            </a:r>
            <a:r>
              <a:rPr lang="nl-BE" sz="1500">
                <a:solidFill>
                  <a:schemeClr val="tx1"/>
                </a:solidFill>
              </a:rPr>
              <a:t> portaal)?</a:t>
            </a:r>
          </a:p>
          <a:p>
            <a:r>
              <a:rPr lang="nl-BE" sz="1500">
                <a:solidFill>
                  <a:schemeClr val="tx1"/>
                </a:solidFill>
              </a:rPr>
              <a:t>Inplannen van communicatie campagne om awareness op vlak van IEA te verhogen?</a:t>
            </a:r>
          </a:p>
        </p:txBody>
      </p:sp>
    </p:spTree>
    <p:extLst>
      <p:ext uri="{BB962C8B-B14F-4D97-AF65-F5344CB8AC3E}">
        <p14:creationId xmlns:p14="http://schemas.microsoft.com/office/powerpoint/2010/main" val="4260015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D48225-76D9-620E-1CC2-51B8B1A94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9F5C1-9EDF-CAD0-C55C-E485F1DF3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nicolas.vervaeck@bosa.fgov.be</a:t>
            </a:r>
          </a:p>
        </p:txBody>
      </p:sp>
    </p:spTree>
    <p:extLst>
      <p:ext uri="{BB962C8B-B14F-4D97-AF65-F5344CB8AC3E}">
        <p14:creationId xmlns:p14="http://schemas.microsoft.com/office/powerpoint/2010/main" val="1766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 err="1">
                <a:solidFill>
                  <a:schemeClr val="bg1"/>
                </a:solidFill>
              </a:rPr>
              <a:t>Belgif</a:t>
            </a:r>
            <a:r>
              <a:rPr lang="nl-BE">
                <a:solidFill>
                  <a:schemeClr val="bg1"/>
                </a:solidFill>
              </a:rPr>
              <a:t> </a:t>
            </a:r>
            <a:r>
              <a:rPr lang="nl-BE" err="1">
                <a:solidFill>
                  <a:schemeClr val="bg1"/>
                </a:solidFill>
              </a:rPr>
              <a:t>publications</a:t>
            </a:r>
            <a:br>
              <a:rPr lang="nl-BE">
                <a:solidFill>
                  <a:schemeClr val="bg1"/>
                </a:solidFill>
              </a:rPr>
            </a:br>
            <a:r>
              <a:rPr lang="nl-BE">
                <a:solidFill>
                  <a:schemeClr val="bg1"/>
                </a:solidFill>
              </a:rPr>
              <a:t>* </a:t>
            </a:r>
            <a:r>
              <a:rPr lang="nl-BE" i="1" err="1">
                <a:solidFill>
                  <a:schemeClr val="bg1"/>
                </a:solidFill>
              </a:rPr>
              <a:t>Publication</a:t>
            </a:r>
            <a:r>
              <a:rPr lang="nl-BE" i="1">
                <a:solidFill>
                  <a:schemeClr val="bg1"/>
                </a:solidFill>
              </a:rPr>
              <a:t> </a:t>
            </a:r>
            <a:r>
              <a:rPr lang="nl-BE" i="1" err="1">
                <a:solidFill>
                  <a:schemeClr val="bg1"/>
                </a:solidFill>
              </a:rPr>
              <a:t>process</a:t>
            </a:r>
            <a:br>
              <a:rPr lang="nl-BE" i="1">
                <a:solidFill>
                  <a:schemeClr val="bg1"/>
                </a:solidFill>
              </a:rPr>
            </a:br>
            <a:r>
              <a:rPr lang="nl-BE" i="1">
                <a:solidFill>
                  <a:schemeClr val="bg1"/>
                </a:solidFill>
              </a:rPr>
              <a:t>* User </a:t>
            </a:r>
            <a:r>
              <a:rPr lang="nl-BE" i="1" err="1">
                <a:solidFill>
                  <a:schemeClr val="bg1"/>
                </a:solidFill>
              </a:rPr>
              <a:t>experience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817161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err="1"/>
              <a:t>Publication</a:t>
            </a:r>
            <a:r>
              <a:rPr lang="nl-BE" noProof="0"/>
              <a:t> </a:t>
            </a:r>
            <a:r>
              <a:rPr lang="nl-BE" noProof="0" err="1"/>
              <a:t>process</a:t>
            </a:r>
            <a:r>
              <a:rPr lang="nl-BE" noProof="0"/>
              <a:t> </a:t>
            </a:r>
            <a:r>
              <a:rPr lang="nl-BE" sz="2000" noProof="0"/>
              <a:t>(data.vlaanderen.be)</a:t>
            </a:r>
            <a:endParaRPr lang="nl-BE" noProof="0"/>
          </a:p>
        </p:txBody>
      </p:sp>
      <p:pic>
        <p:nvPicPr>
          <p:cNvPr id="4" name="Picture 3" descr="Flow GitHub">
            <a:extLst>
              <a:ext uri="{FF2B5EF4-FFF2-40B4-BE49-F238E27FC236}">
                <a16:creationId xmlns:a16="http://schemas.microsoft.com/office/drawing/2014/main" id="{9AAF0299-110E-9E35-44CF-793A7E92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97" y="939309"/>
            <a:ext cx="6688364" cy="29202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6FA39-9C9D-862F-B6CF-78A51A8CC388}"/>
              </a:ext>
            </a:extLst>
          </p:cNvPr>
          <p:cNvSpPr txBox="1"/>
          <p:nvPr/>
        </p:nvSpPr>
        <p:spPr>
          <a:xfrm>
            <a:off x="1111481" y="4152996"/>
            <a:ext cx="1599003" cy="523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GitHub = backend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>
                <a:latin typeface="FlandersArtSans-Regular"/>
                <a:ea typeface="FlandersArtSans-Regular"/>
                <a:cs typeface="FlandersArtSans-Regular"/>
                <a:sym typeface="Wingdings" panose="05000000000000000000" pitchFamily="2" charset="2"/>
              </a:rPr>
              <a:t>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Manual updates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2D552-4C7A-3718-2677-83E68B1DE404}"/>
              </a:ext>
            </a:extLst>
          </p:cNvPr>
          <p:cNvSpPr txBox="1"/>
          <p:nvPr/>
        </p:nvSpPr>
        <p:spPr>
          <a:xfrm>
            <a:off x="2929112" y="4045275"/>
            <a:ext cx="1815236" cy="738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Change </a:t>
            </a: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request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: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through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“pull </a:t>
            </a: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request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”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>
                <a:latin typeface="FlandersArtSans-Regular"/>
                <a:ea typeface="FlandersArtSans-Regular"/>
                <a:cs typeface="FlandersArtSans-Regular"/>
                <a:sym typeface="Wingdings" panose="05000000000000000000" pitchFamily="2" charset="2"/>
              </a:rPr>
              <a:t>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Manual </a:t>
            </a: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approval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0B6B7-2738-AF37-6352-50B072B1CB50}"/>
              </a:ext>
            </a:extLst>
          </p:cNvPr>
          <p:cNvSpPr txBox="1"/>
          <p:nvPr/>
        </p:nvSpPr>
        <p:spPr>
          <a:xfrm>
            <a:off x="4962976" y="4045274"/>
            <a:ext cx="1815236" cy="738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Automatic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push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towards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frontend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Publication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(UI)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35B8C8-4F5B-0ED2-DBF0-022C32FC152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10484" y="4414605"/>
            <a:ext cx="218628" cy="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932F6-7340-B054-175F-CBBFCDDF1C28}"/>
              </a:ext>
            </a:extLst>
          </p:cNvPr>
          <p:cNvCxnSpPr/>
          <p:nvPr/>
        </p:nvCxnSpPr>
        <p:spPr>
          <a:xfrm>
            <a:off x="4739162" y="4414605"/>
            <a:ext cx="229000" cy="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B90BA1-E474-205D-D2F6-77A3DB0AC960}"/>
              </a:ext>
            </a:extLst>
          </p:cNvPr>
          <p:cNvCxnSpPr>
            <a:cxnSpLocks/>
          </p:cNvCxnSpPr>
          <p:nvPr/>
        </p:nvCxnSpPr>
        <p:spPr>
          <a:xfrm flipV="1">
            <a:off x="6778212" y="2532553"/>
            <a:ext cx="431664" cy="151272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2555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46" y="2031690"/>
            <a:ext cx="6172200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Welcome &amp; agenda of the meeting</a:t>
            </a:r>
          </a:p>
        </p:txBody>
      </p:sp>
    </p:spTree>
    <p:extLst>
      <p:ext uri="{BB962C8B-B14F-4D97-AF65-F5344CB8AC3E}">
        <p14:creationId xmlns:p14="http://schemas.microsoft.com/office/powerpoint/2010/main" val="60577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err="1"/>
              <a:t>Publication</a:t>
            </a:r>
            <a:r>
              <a:rPr lang="nl-BE" noProof="0"/>
              <a:t> </a:t>
            </a:r>
            <a:r>
              <a:rPr lang="nl-BE" noProof="0" err="1"/>
              <a:t>process</a:t>
            </a:r>
            <a:r>
              <a:rPr lang="nl-BE" noProof="0"/>
              <a:t> </a:t>
            </a:r>
            <a:r>
              <a:rPr lang="nl-BE" sz="2000" noProof="0"/>
              <a:t>(vocab.belgif.be)</a:t>
            </a:r>
            <a:endParaRPr lang="nl-BE" noProof="0"/>
          </a:p>
        </p:txBody>
      </p:sp>
      <p:pic>
        <p:nvPicPr>
          <p:cNvPr id="4" name="Picture 3" descr="Flow GitHub">
            <a:extLst>
              <a:ext uri="{FF2B5EF4-FFF2-40B4-BE49-F238E27FC236}">
                <a16:creationId xmlns:a16="http://schemas.microsoft.com/office/drawing/2014/main" id="{9AAF0299-110E-9E35-44CF-793A7E92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97" y="939309"/>
            <a:ext cx="6688364" cy="29202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6FA39-9C9D-862F-B6CF-78A51A8CC388}"/>
              </a:ext>
            </a:extLst>
          </p:cNvPr>
          <p:cNvSpPr txBox="1"/>
          <p:nvPr/>
        </p:nvSpPr>
        <p:spPr>
          <a:xfrm>
            <a:off x="1111481" y="4152996"/>
            <a:ext cx="1599003" cy="523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GitHub = backend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>
                <a:latin typeface="FlandersArtSans-Regular"/>
                <a:ea typeface="FlandersArtSans-Regular"/>
                <a:cs typeface="FlandersArtSans-Regular"/>
                <a:sym typeface="Wingdings" panose="05000000000000000000" pitchFamily="2" charset="2"/>
              </a:rPr>
              <a:t>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Manual updates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2D552-4C7A-3718-2677-83E68B1DE404}"/>
              </a:ext>
            </a:extLst>
          </p:cNvPr>
          <p:cNvSpPr txBox="1"/>
          <p:nvPr/>
        </p:nvSpPr>
        <p:spPr>
          <a:xfrm>
            <a:off x="2929112" y="4045275"/>
            <a:ext cx="1815236" cy="738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Change </a:t>
            </a: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request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: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through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“pull </a:t>
            </a: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request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”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>
                <a:latin typeface="FlandersArtSans-Regular"/>
                <a:ea typeface="FlandersArtSans-Regular"/>
                <a:cs typeface="FlandersArtSans-Regular"/>
                <a:sym typeface="Wingdings" panose="05000000000000000000" pitchFamily="2" charset="2"/>
              </a:rPr>
              <a:t>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Manual </a:t>
            </a: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approval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0B6B7-2738-AF37-6352-50B072B1CB50}"/>
              </a:ext>
            </a:extLst>
          </p:cNvPr>
          <p:cNvSpPr txBox="1"/>
          <p:nvPr/>
        </p:nvSpPr>
        <p:spPr>
          <a:xfrm>
            <a:off x="4962976" y="4045274"/>
            <a:ext cx="1815236" cy="738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Manual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push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towards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frontend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Publication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(UI)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35B8C8-4F5B-0ED2-DBF0-022C32FC152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10484" y="4414605"/>
            <a:ext cx="218628" cy="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932F6-7340-B054-175F-CBBFCDDF1C28}"/>
              </a:ext>
            </a:extLst>
          </p:cNvPr>
          <p:cNvCxnSpPr/>
          <p:nvPr/>
        </p:nvCxnSpPr>
        <p:spPr>
          <a:xfrm>
            <a:off x="4739162" y="4414605"/>
            <a:ext cx="229000" cy="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B90BA1-E474-205D-D2F6-77A3DB0AC960}"/>
              </a:ext>
            </a:extLst>
          </p:cNvPr>
          <p:cNvCxnSpPr>
            <a:cxnSpLocks/>
          </p:cNvCxnSpPr>
          <p:nvPr/>
        </p:nvCxnSpPr>
        <p:spPr>
          <a:xfrm flipV="1">
            <a:off x="6778212" y="2532553"/>
            <a:ext cx="431664" cy="151272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FC6950-3DB4-E05A-DB17-10E36B6CD378}"/>
              </a:ext>
            </a:extLst>
          </p:cNvPr>
          <p:cNvSpPr txBox="1"/>
          <p:nvPr/>
        </p:nvSpPr>
        <p:spPr>
          <a:xfrm>
            <a:off x="7143889" y="3860608"/>
            <a:ext cx="1815236" cy="11079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1" i="1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Question: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In order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to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reduce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human/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technical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bottlenecks: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could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we go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towards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automatisation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of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this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step in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the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process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D335C8-56F7-5F24-A217-DAD35DD2916D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6778212" y="4414605"/>
            <a:ext cx="365677" cy="0"/>
          </a:xfrm>
          <a:prstGeom prst="straightConnector1">
            <a:avLst/>
          </a:prstGeom>
          <a:noFill/>
          <a:ln w="25400" cap="flat">
            <a:solidFill>
              <a:schemeClr val="accent3"/>
            </a:solidFill>
            <a:prstDash val="dash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2808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User </a:t>
            </a:r>
            <a:r>
              <a:rPr lang="nl-BE" err="1"/>
              <a:t>experience</a:t>
            </a:r>
            <a:r>
              <a:rPr lang="nl-BE"/>
              <a:t> </a:t>
            </a:r>
            <a:r>
              <a:rPr lang="nl-BE" sz="2000"/>
              <a:t>(</a:t>
            </a:r>
            <a:r>
              <a:rPr lang="nl-BE" sz="2000" err="1"/>
              <a:t>use</a:t>
            </a:r>
            <a:r>
              <a:rPr lang="nl-BE" sz="2000"/>
              <a:t> case IMKL)</a:t>
            </a:r>
            <a:endParaRPr lang="nl-BE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345F9-7AA7-D59D-29D9-98868E80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47" y="1099200"/>
            <a:ext cx="2304102" cy="88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B25DC4-2FAB-ADFD-3CD5-2A66F365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7" y="3250664"/>
            <a:ext cx="1694264" cy="1404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8ABF8-1874-4FD5-7E4B-FA94A62E8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74" y="3250664"/>
            <a:ext cx="1565533" cy="1411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229CE6-61EA-2CF2-6137-ADE9C0A66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421" y="3250664"/>
            <a:ext cx="1354717" cy="1473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0891FF-A7D1-1E20-47D0-C1E8649BA5EB}"/>
              </a:ext>
            </a:extLst>
          </p:cNvPr>
          <p:cNvSpPr txBox="1"/>
          <p:nvPr/>
        </p:nvSpPr>
        <p:spPr>
          <a:xfrm>
            <a:off x="3375141" y="2130408"/>
            <a:ext cx="1953274" cy="369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Backend (GitHub)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606DE-6EA2-B93C-4151-70CB46CB4E1A}"/>
              </a:ext>
            </a:extLst>
          </p:cNvPr>
          <p:cNvSpPr txBox="1"/>
          <p:nvPr/>
        </p:nvSpPr>
        <p:spPr>
          <a:xfrm>
            <a:off x="1226907" y="2704900"/>
            <a:ext cx="1694264" cy="461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Online </a:t>
            </a:r>
            <a:r>
              <a:rPr kumimoji="0" lang="nl-BE" sz="12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Specification</a:t>
            </a:r>
            <a:r>
              <a:rPr kumimoji="0" lang="nl-BE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</a:t>
            </a:r>
            <a:r>
              <a:rPr kumimoji="0" lang="nl-BE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semantic</a:t>
            </a:r>
            <a:r>
              <a:rPr kumimoji="0" lang="nl-B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model)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DAE98-FB5E-DFA4-0C42-22D962587336}"/>
              </a:ext>
            </a:extLst>
          </p:cNvPr>
          <p:cNvSpPr txBox="1"/>
          <p:nvPr/>
        </p:nvSpPr>
        <p:spPr>
          <a:xfrm>
            <a:off x="4395108" y="2739788"/>
            <a:ext cx="1629899" cy="4308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Codelists</a:t>
            </a:r>
            <a:endParaRPr kumimoji="0" lang="nl-BE" sz="11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</a:t>
            </a:r>
            <a:r>
              <a:rPr kumimoji="0" lang="nl-BE" sz="11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implementation</a:t>
            </a: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model)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32231-0B75-BCF4-9414-99083F401801}"/>
              </a:ext>
            </a:extLst>
          </p:cNvPr>
          <p:cNvSpPr txBox="1"/>
          <p:nvPr/>
        </p:nvSpPr>
        <p:spPr>
          <a:xfrm>
            <a:off x="6222831" y="2720288"/>
            <a:ext cx="1629899" cy="4308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XSD-</a:t>
            </a:r>
            <a:r>
              <a:rPr kumimoji="0" lang="nl-BE" sz="11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scheme</a:t>
            </a:r>
            <a:endParaRPr kumimoji="0" lang="nl-BE" sz="11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</a:t>
            </a:r>
            <a:r>
              <a:rPr kumimoji="0" lang="nl-BE" sz="11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implementation</a:t>
            </a: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model)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A5029D-67B9-6302-35FF-D65C59610E6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921171" y="2315073"/>
            <a:ext cx="447329" cy="620659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526EC-A348-A083-64BC-CBF5FA24F827}"/>
              </a:ext>
            </a:extLst>
          </p:cNvPr>
          <p:cNvCxnSpPr>
            <a:stCxn id="13" idx="3"/>
          </p:cNvCxnSpPr>
          <p:nvPr/>
        </p:nvCxnSpPr>
        <p:spPr>
          <a:xfrm>
            <a:off x="5328415" y="2315073"/>
            <a:ext cx="263309" cy="405215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856AE8-FE83-B12A-8017-BD9ED8AEB96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335056" y="2319350"/>
            <a:ext cx="1702725" cy="40093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83E61-979A-0EE0-3DDC-69B985D067C2}"/>
              </a:ext>
            </a:extLst>
          </p:cNvPr>
          <p:cNvSpPr txBox="1"/>
          <p:nvPr/>
        </p:nvSpPr>
        <p:spPr>
          <a:xfrm>
            <a:off x="6429526" y="2176043"/>
            <a:ext cx="8521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3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UI’s</a:t>
            </a: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508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noProof="0"/>
              <a:t>Question </a:t>
            </a:r>
            <a:r>
              <a:rPr lang="nl-BE" sz="2800" noProof="0" err="1"/>
              <a:t>for</a:t>
            </a:r>
            <a:r>
              <a:rPr lang="nl-BE" sz="2800" noProof="0"/>
              <a:t> </a:t>
            </a:r>
            <a:r>
              <a:rPr lang="nl-BE" sz="2800" noProof="0" err="1"/>
              <a:t>the</a:t>
            </a:r>
            <a:r>
              <a:rPr lang="nl-BE" sz="2800" noProof="0"/>
              <a:t> ICEG Review </a:t>
            </a:r>
            <a:r>
              <a:rPr lang="nl-BE" sz="2800" noProof="0" err="1"/>
              <a:t>Commitee</a:t>
            </a:r>
            <a:endParaRPr lang="nl-BE" sz="2800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2B05-E887-45D4-ACC3-C6C45222A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102870" indent="0">
              <a:buNone/>
            </a:pPr>
            <a:r>
              <a:rPr lang="nl-BE" b="1" err="1"/>
              <a:t>Based</a:t>
            </a:r>
            <a:r>
              <a:rPr lang="nl-BE" b="1"/>
              <a:t> on best </a:t>
            </a:r>
            <a:r>
              <a:rPr lang="nl-BE" b="1" err="1"/>
              <a:t>practices</a:t>
            </a:r>
            <a:r>
              <a:rPr lang="nl-BE" b="1"/>
              <a:t> OSLO tools &amp; </a:t>
            </a:r>
            <a:r>
              <a:rPr lang="nl-BE" b="1" err="1"/>
              <a:t>methods</a:t>
            </a:r>
            <a:r>
              <a:rPr lang="nl-BE" b="1"/>
              <a:t>, </a:t>
            </a:r>
            <a:br>
              <a:rPr lang="nl-BE" b="1"/>
            </a:br>
            <a:r>
              <a:rPr lang="nl-BE" b="1" err="1"/>
              <a:t>can</a:t>
            </a:r>
            <a:r>
              <a:rPr lang="nl-BE" b="1"/>
              <a:t> we prospect </a:t>
            </a:r>
            <a:r>
              <a:rPr lang="nl-BE" b="1" err="1"/>
              <a:t>for</a:t>
            </a:r>
            <a:r>
              <a:rPr lang="nl-BE" b="1"/>
              <a:t> </a:t>
            </a:r>
            <a:r>
              <a:rPr lang="nl-BE" b="1" err="1"/>
              <a:t>Belgif</a:t>
            </a:r>
            <a:r>
              <a:rPr lang="nl-BE" b="1"/>
              <a:t>, </a:t>
            </a:r>
            <a:r>
              <a:rPr lang="nl-BE" b="1" err="1"/>
              <a:t>the</a:t>
            </a:r>
            <a:r>
              <a:rPr lang="nl-BE" b="1"/>
              <a:t> </a:t>
            </a:r>
            <a:r>
              <a:rPr lang="nl-BE" b="1" err="1"/>
              <a:t>possible</a:t>
            </a:r>
            <a:r>
              <a:rPr lang="nl-BE" b="1"/>
              <a:t> investment on:</a:t>
            </a:r>
          </a:p>
          <a:p>
            <a:pPr marL="102870" indent="0">
              <a:buNone/>
            </a:pPr>
            <a:endParaRPr lang="nl-BE" b="1"/>
          </a:p>
          <a:p>
            <a:pPr marL="1038225" lvl="1" indent="-457200">
              <a:buFont typeface="+mj-lt"/>
              <a:buAutoNum type="arabicPeriod"/>
            </a:pPr>
            <a:r>
              <a:rPr lang="nl-BE" err="1"/>
              <a:t>Automatisation</a:t>
            </a:r>
            <a:r>
              <a:rPr lang="nl-BE"/>
              <a:t> of </a:t>
            </a:r>
            <a:r>
              <a:rPr lang="nl-BE" err="1"/>
              <a:t>the</a:t>
            </a:r>
            <a:r>
              <a:rPr lang="nl-BE"/>
              <a:t> backend </a:t>
            </a:r>
            <a:r>
              <a:rPr lang="nl-BE" err="1"/>
              <a:t>process</a:t>
            </a:r>
            <a:r>
              <a:rPr lang="nl-BE"/>
              <a:t> </a:t>
            </a:r>
            <a:r>
              <a:rPr lang="nl-BE" err="1"/>
              <a:t>towards</a:t>
            </a:r>
            <a:r>
              <a:rPr lang="nl-BE"/>
              <a:t> online </a:t>
            </a:r>
            <a:r>
              <a:rPr lang="nl-BE" err="1"/>
              <a:t>publication</a:t>
            </a:r>
            <a:r>
              <a:rPr lang="nl-BE"/>
              <a:t>? </a:t>
            </a:r>
            <a:r>
              <a:rPr lang="nl-BE" b="1"/>
              <a:t>(</a:t>
            </a:r>
            <a:r>
              <a:rPr lang="nl-BE" b="1" err="1"/>
              <a:t>prio</a:t>
            </a:r>
            <a:r>
              <a:rPr lang="nl-BE" b="1"/>
              <a:t>)</a:t>
            </a:r>
          </a:p>
          <a:p>
            <a:pPr marL="1038225" lvl="1" indent="-457200">
              <a:buFont typeface="+mj-lt"/>
              <a:buAutoNum type="arabicPeriod"/>
            </a:pPr>
            <a:r>
              <a:rPr lang="nl-BE" err="1"/>
              <a:t>Improving</a:t>
            </a:r>
            <a:r>
              <a:rPr lang="nl-BE"/>
              <a:t> user </a:t>
            </a:r>
            <a:r>
              <a:rPr lang="nl-BE" err="1"/>
              <a:t>experience</a:t>
            </a:r>
            <a:r>
              <a:rPr lang="nl-BE"/>
              <a:t> on </a:t>
            </a:r>
            <a:r>
              <a:rPr lang="nl-BE" err="1"/>
              <a:t>the</a:t>
            </a:r>
            <a:r>
              <a:rPr lang="nl-BE"/>
              <a:t> UI?</a:t>
            </a:r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8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29692-47E9-8FF2-35D4-7C7782C3B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568-EDEF-7EA0-DCA8-BA11B84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 i="1">
                <a:solidFill>
                  <a:schemeClr val="bg1"/>
                </a:solidFill>
              </a:rPr>
              <a:t>Other topics?</a:t>
            </a:r>
          </a:p>
        </p:txBody>
      </p:sp>
    </p:spTree>
    <p:extLst>
      <p:ext uri="{BB962C8B-B14F-4D97-AF65-F5344CB8AC3E}">
        <p14:creationId xmlns:p14="http://schemas.microsoft.com/office/powerpoint/2010/main" val="1386641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2B05-E887-45D4-ACC3-C6C45222A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498941"/>
            <a:ext cx="8064000" cy="3691459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102870" indent="0">
              <a:buNone/>
            </a:pPr>
            <a:r>
              <a:rPr lang="nl-BE" sz="3200" b="1">
                <a:solidFill>
                  <a:srgbClr val="000000"/>
                </a:solidFill>
              </a:rPr>
              <a:t>Next ICEG Meeting:</a:t>
            </a:r>
            <a:endParaRPr lang="en-US">
              <a:solidFill>
                <a:srgbClr val="000000"/>
              </a:solidFill>
            </a:endParaRPr>
          </a:p>
          <a:p>
            <a:pPr marL="445770" indent="-342900"/>
            <a:r>
              <a:rPr lang="nl-BE">
                <a:solidFill>
                  <a:srgbClr val="000000"/>
                </a:solidFill>
              </a:rPr>
              <a:t>Date: 12 December 2024</a:t>
            </a:r>
          </a:p>
          <a:p>
            <a:pPr marL="445770" indent="-342900"/>
            <a:r>
              <a:rPr lang="nl-BE">
                <a:solidFill>
                  <a:srgbClr val="000000"/>
                </a:solidFill>
              </a:rPr>
              <a:t>Time: 14:00-16:00</a:t>
            </a:r>
          </a:p>
          <a:p>
            <a:pPr marL="445770" indent="-342900"/>
            <a:r>
              <a:rPr lang="nl-BE" err="1">
                <a:solidFill>
                  <a:srgbClr val="000000"/>
                </a:solidFill>
              </a:rPr>
              <a:t>Location</a:t>
            </a:r>
            <a:r>
              <a:rPr lang="nl-BE"/>
              <a:t>: </a:t>
            </a:r>
            <a:r>
              <a:rPr lang="nl-BE" err="1"/>
              <a:t>Physically</a:t>
            </a:r>
            <a:r>
              <a:rPr lang="nl-BE"/>
              <a:t>? Or via MS Teams?</a:t>
            </a:r>
          </a:p>
          <a:p>
            <a:pPr marL="102870" indent="0">
              <a:buNone/>
            </a:pPr>
            <a:endParaRPr lang="nl-BE" b="1"/>
          </a:p>
          <a:p>
            <a:pPr marL="102870" indent="0">
              <a:buNone/>
            </a:pPr>
            <a:r>
              <a:rPr lang="nl-BE" sz="2800" b="1"/>
              <a:t>Meetings 2025</a:t>
            </a:r>
          </a:p>
          <a:p>
            <a:pPr marL="102870" indent="0">
              <a:buNone/>
            </a:pPr>
            <a:r>
              <a:rPr lang="nl-BE"/>
              <a:t>!Action: Schedule </a:t>
            </a:r>
            <a:r>
              <a:rPr lang="nl-BE" err="1"/>
              <a:t>upcoming</a:t>
            </a:r>
            <a:r>
              <a:rPr lang="nl-BE"/>
              <a:t> meetings</a:t>
            </a:r>
          </a:p>
          <a:p>
            <a:pPr marL="445770" indent="-342900"/>
            <a:r>
              <a:rPr lang="nl-BE" err="1"/>
              <a:t>Discuss</a:t>
            </a:r>
            <a:r>
              <a:rPr lang="nl-BE"/>
              <a:t> </a:t>
            </a:r>
            <a:r>
              <a:rPr lang="nl-BE" err="1"/>
              <a:t>preferred</a:t>
            </a:r>
            <a:r>
              <a:rPr lang="nl-BE"/>
              <a:t> dates </a:t>
            </a:r>
          </a:p>
          <a:p>
            <a:pPr marL="445770" indent="-342900"/>
            <a:r>
              <a:rPr lang="nl-BE" err="1"/>
              <a:t>Define</a:t>
            </a:r>
            <a:r>
              <a:rPr lang="nl-BE"/>
              <a:t> </a:t>
            </a:r>
            <a:r>
              <a:rPr lang="nl-BE" err="1"/>
              <a:t>frequency</a:t>
            </a:r>
            <a:r>
              <a:rPr lang="nl-BE"/>
              <a:t> </a:t>
            </a:r>
          </a:p>
          <a:p>
            <a:pPr marL="445770" indent="-342900"/>
            <a:r>
              <a:rPr lang="nl-BE" err="1"/>
              <a:t>Confirm</a:t>
            </a:r>
            <a:r>
              <a:rPr lang="nl-BE"/>
              <a:t> </a:t>
            </a:r>
            <a:r>
              <a:rPr lang="nl-BE" err="1"/>
              <a:t>locations</a:t>
            </a:r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85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 descr="Afbeelding met reuzenrad, rit&#10;&#10;Automatisch gegenereerde beschrijving">
            <a:extLst>
              <a:ext uri="{FF2B5EF4-FFF2-40B4-BE49-F238E27FC236}">
                <a16:creationId xmlns:a16="http://schemas.microsoft.com/office/drawing/2014/main" id="{6EEF07BF-0365-43CF-890E-E367BA3FF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9" b="6959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E9ACC5-5BD0-4FF5-9A30-D8A7D8F7BC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450"/>
              </a:spcBef>
            </a:pPr>
            <a:r>
              <a:rPr lang="nl-BE" err="1">
                <a:latin typeface="Calibri"/>
                <a:cs typeface="Calibri"/>
              </a:rPr>
              <a:t>Thank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you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for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your</a:t>
            </a:r>
            <a:r>
              <a:rPr lang="nl-BE">
                <a:latin typeface="Calibri"/>
                <a:cs typeface="Calibri"/>
              </a:rPr>
              <a:t> attention</a:t>
            </a:r>
            <a:endParaRPr lang="nl-BE"/>
          </a:p>
          <a:p>
            <a:pPr>
              <a:spcBef>
                <a:spcPts val="450"/>
              </a:spcBef>
            </a:pPr>
            <a:r>
              <a:rPr lang="nl-BE" err="1">
                <a:latin typeface="Calibri"/>
                <a:cs typeface="Calibri"/>
              </a:rPr>
              <a:t>Any</a:t>
            </a:r>
            <a:r>
              <a:rPr lang="nl-BE">
                <a:latin typeface="Calibri"/>
                <a:cs typeface="Calibri"/>
              </a:rPr>
              <a:t> questions?</a:t>
            </a:r>
          </a:p>
        </p:txBody>
      </p:sp>
    </p:spTree>
    <p:extLst>
      <p:ext uri="{BB962C8B-B14F-4D97-AF65-F5344CB8AC3E}">
        <p14:creationId xmlns:p14="http://schemas.microsoft.com/office/powerpoint/2010/main" val="291577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" y="0"/>
            <a:ext cx="8229600" cy="883992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nl-BE">
                <a:solidFill>
                  <a:schemeClr val="bg1"/>
                </a:solidFill>
              </a:rPr>
              <a:t>[Draft] AGENDA</a:t>
            </a: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29A68DA-3974-3010-0198-EB84FEEF7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45241"/>
              </p:ext>
            </p:extLst>
          </p:nvPr>
        </p:nvGraphicFramePr>
        <p:xfrm>
          <a:off x="1137095" y="1253977"/>
          <a:ext cx="6805863" cy="30082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059966620"/>
                    </a:ext>
                  </a:extLst>
                </a:gridCol>
                <a:gridCol w="2422358">
                  <a:extLst>
                    <a:ext uri="{9D8B030D-6E8A-4147-A177-3AD203B41FA5}">
                      <a16:colId xmlns:a16="http://schemas.microsoft.com/office/drawing/2014/main" val="710646957"/>
                    </a:ext>
                  </a:extLst>
                </a:gridCol>
                <a:gridCol w="1259305">
                  <a:extLst>
                    <a:ext uri="{9D8B030D-6E8A-4147-A177-3AD203B41FA5}">
                      <a16:colId xmlns:a16="http://schemas.microsoft.com/office/drawing/2014/main" val="1057423014"/>
                    </a:ext>
                  </a:extLst>
                </a:gridCol>
              </a:tblGrid>
              <a:tr h="272112">
                <a:tc>
                  <a:txBody>
                    <a:bodyPr/>
                    <a:lstStyle/>
                    <a:p>
                      <a:r>
                        <a:rPr lang="nl-BE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TIMING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04931"/>
                  </a:ext>
                </a:extLst>
              </a:tr>
              <a:tr h="272112">
                <a:tc>
                  <a:txBody>
                    <a:bodyPr/>
                    <a:lstStyle/>
                    <a:p>
                      <a:r>
                        <a:rPr lang="nl-BE" sz="1000" err="1">
                          <a:latin typeface="Helvetica"/>
                        </a:rPr>
                        <a:t>Welcome</a:t>
                      </a:r>
                      <a:r>
                        <a:rPr lang="nl-BE" sz="1000">
                          <a:latin typeface="Helvetica"/>
                        </a:rPr>
                        <a:t> </a:t>
                      </a:r>
                      <a:r>
                        <a:rPr lang="nl-BE" sz="1000" err="1">
                          <a:latin typeface="Helvetica"/>
                        </a:rPr>
                        <a:t>and</a:t>
                      </a:r>
                      <a:r>
                        <a:rPr lang="nl-BE" sz="1000">
                          <a:latin typeface="Helvetica"/>
                        </a:rPr>
                        <a:t> agenda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0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00" i="1"/>
                        <a:t>14u00 – 14u05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49224"/>
                  </a:ext>
                </a:extLst>
              </a:tr>
              <a:tr h="31647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ICEG IMKL – </a:t>
                      </a:r>
                      <a:r>
                        <a:rPr lang="nl-BE" sz="1000" b="0" i="1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recognition</a:t>
                      </a: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 </a:t>
                      </a:r>
                      <a:r>
                        <a:rPr lang="nl-BE" sz="1000" b="0" i="1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implementation</a:t>
                      </a: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 model</a:t>
                      </a:r>
                      <a:r>
                        <a:rPr lang="nl-BE" sz="1000" b="0" i="1" u="none" strike="noStrike" noProof="0">
                          <a:solidFill>
                            <a:srgbClr val="242424"/>
                          </a:solidFill>
                          <a:latin typeface="Helvetica"/>
                        </a:rPr>
                        <a:t> </a:t>
                      </a:r>
                      <a:endParaRPr lang="nl-BE" sz="1000" b="0" i="1" u="none" strike="noStrike" noProof="0">
                        <a:solidFill>
                          <a:srgbClr val="000000"/>
                        </a:solidFill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Eveline </a:t>
                      </a:r>
                      <a:r>
                        <a:rPr lang="nl-BE" sz="1000" b="0" i="0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Vlassenroot</a:t>
                      </a:r>
                    </a:p>
                    <a:p>
                      <a:pPr lvl="0">
                        <a:buNone/>
                      </a:pPr>
                      <a:endParaRPr lang="nl-B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14u05 – 14u15</a:t>
                      </a:r>
                    </a:p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160492"/>
                  </a:ext>
                </a:extLst>
              </a:tr>
              <a:tr h="31647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ICEG Person – 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Mathieu </a:t>
                      </a:r>
                      <a:r>
                        <a:rPr lang="nl-BE" sz="1000" b="0" i="0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Tulpinck</a:t>
                      </a:r>
                      <a:r>
                        <a:rPr lang="nl-BE" sz="10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 / </a:t>
                      </a:r>
                      <a:r>
                        <a:rPr lang="nl-BE" sz="1000" b="0" i="0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Liesbet</a:t>
                      </a:r>
                      <a:r>
                        <a:rPr lang="nl-BE" sz="10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 D'Hondt</a:t>
                      </a:r>
                    </a:p>
                    <a:p>
                      <a:pPr lvl="0">
                        <a:buNone/>
                      </a:pPr>
                      <a:endParaRPr lang="nl-B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14u15 – 14u25</a:t>
                      </a:r>
                    </a:p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302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>
                          <a:solidFill>
                            <a:srgbClr val="242424"/>
                          </a:solidFill>
                          <a:latin typeface="Helvetica"/>
                        </a:rPr>
                        <a:t>BEST: status assessment</a:t>
                      </a:r>
                      <a:endParaRPr lang="en-US" sz="1000" i="1"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000"/>
                        <a:t>Eddy </a:t>
                      </a:r>
                      <a:r>
                        <a:rPr lang="nl-BE" sz="1000" err="1"/>
                        <a:t>Corthouts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00" i="1"/>
                        <a:t>14u25 – 14u35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71048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b="0" i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Status ICEG agreement 2024-2025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BE" sz="1000" b="0" i="1" u="none" strike="noStrike" noProof="0" err="1">
                        <a:solidFill>
                          <a:srgbClr val="242424"/>
                        </a:solidFill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000"/>
                        <a:t>Review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000" i="1"/>
                        <a:t>14u35 – 14u45</a:t>
                      </a:r>
                    </a:p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502288"/>
                  </a:ext>
                </a:extLst>
              </a:tr>
              <a:tr h="272112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 err="1">
                          <a:solidFill>
                            <a:srgbClr val="242424"/>
                          </a:solidFill>
                          <a:latin typeface="+mn-lt"/>
                        </a:rPr>
                        <a:t>Interoperable</a:t>
                      </a:r>
                      <a:r>
                        <a:rPr lang="nl-BE" sz="1000" b="0" i="1" u="none" strike="noStrike" noProof="0">
                          <a:solidFill>
                            <a:srgbClr val="242424"/>
                          </a:solidFill>
                          <a:latin typeface="+mn-lt"/>
                        </a:rPr>
                        <a:t> Europe Act: approach</a:t>
                      </a: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nl-BE" sz="1000" b="0" i="1" u="none" strike="noStrike" noProof="0" err="1">
                          <a:solidFill>
                            <a:srgbClr val="242424"/>
                          </a:solidFill>
                          <a:latin typeface="+mn-lt"/>
                        </a:rPr>
                        <a:t>Belgif</a:t>
                      </a:r>
                      <a:r>
                        <a:rPr lang="nl-BE" sz="1000" b="0" i="1" u="none" strike="noStrike" noProof="0">
                          <a:solidFill>
                            <a:srgbClr val="242424"/>
                          </a:solidFill>
                          <a:latin typeface="+mn-lt"/>
                        </a:rPr>
                        <a:t> </a:t>
                      </a:r>
                      <a:r>
                        <a:rPr lang="nl-BE" sz="1000" b="0" i="1" u="none" strike="noStrike" noProof="0" err="1">
                          <a:solidFill>
                            <a:srgbClr val="242424"/>
                          </a:solidFill>
                          <a:latin typeface="+mn-lt"/>
                        </a:rPr>
                        <a:t>publications</a:t>
                      </a:r>
                      <a:endParaRPr lang="nl-BE" sz="1000" b="0" i="1" u="none" strike="noStrike" noProof="0">
                        <a:solidFill>
                          <a:srgbClr val="242424"/>
                        </a:solidFill>
                        <a:latin typeface="+mn-lt"/>
                      </a:endParaRPr>
                    </a:p>
                    <a:p>
                      <a:pPr marL="0" marR="0" lvl="0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nl-BE" sz="1000" b="0" i="1">
                        <a:solidFill>
                          <a:schemeClr val="dk1"/>
                        </a:solidFill>
                        <a:latin typeface="Helvetica"/>
                        <a:ea typeface="+mn-ea"/>
                        <a:cs typeface="+mn-cs"/>
                        <a:sym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00"/>
                        <a:t>Eveline Vlassenroot / Bert Van Nuffelen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89775"/>
                  </a:ext>
                </a:extLst>
              </a:tr>
              <a:tr h="272112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err="1">
                          <a:solidFill>
                            <a:schemeClr val="dk1"/>
                          </a:solidFill>
                          <a:latin typeface="Helvetica"/>
                          <a:ea typeface="+mn-ea"/>
                          <a:cs typeface="+mn-cs"/>
                        </a:rPr>
                        <a:t>Other</a:t>
                      </a:r>
                      <a:r>
                        <a:rPr lang="nl-BE" sz="1000" b="0" i="1">
                          <a:solidFill>
                            <a:schemeClr val="dk1"/>
                          </a:solidFill>
                          <a:latin typeface="Helvetica"/>
                          <a:ea typeface="+mn-ea"/>
                          <a:cs typeface="+mn-cs"/>
                        </a:rPr>
                        <a:t>?</a:t>
                      </a:r>
                      <a:endParaRPr lang="nl-BE" sz="1000" b="0" i="1">
                        <a:solidFill>
                          <a:schemeClr val="dk1"/>
                        </a:solidFill>
                        <a:latin typeface="Helvetica"/>
                        <a:ea typeface="+mn-ea"/>
                        <a:cs typeface="+mn-cs"/>
                        <a:sym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B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2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33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ICEG IMKL: </a:t>
            </a:r>
            <a:r>
              <a:rPr lang="nl-BE" err="1">
                <a:solidFill>
                  <a:schemeClr val="bg1"/>
                </a:solidFill>
              </a:rPr>
              <a:t>Recognition</a:t>
            </a:r>
            <a:r>
              <a:rPr lang="nl-BE">
                <a:solidFill>
                  <a:schemeClr val="bg1"/>
                </a:solidFill>
              </a:rPr>
              <a:t> </a:t>
            </a:r>
            <a:r>
              <a:rPr lang="nl-BE" err="1">
                <a:solidFill>
                  <a:schemeClr val="bg1"/>
                </a:solidFill>
              </a:rPr>
              <a:t>Implementation</a:t>
            </a:r>
            <a:r>
              <a:rPr lang="nl-BE">
                <a:solidFill>
                  <a:schemeClr val="bg1"/>
                </a:solidFill>
              </a:rPr>
              <a:t> Model 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5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err="1"/>
              <a:t>Recognition</a:t>
            </a:r>
            <a:r>
              <a:rPr lang="nl-BE" sz="2400"/>
              <a:t> IMKL </a:t>
            </a:r>
            <a:r>
              <a:rPr lang="nl-BE" sz="2400" err="1"/>
              <a:t>Implementation</a:t>
            </a:r>
            <a:r>
              <a:rPr lang="nl-BE" sz="240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2B05-E887-45D4-ACC3-C6C45222A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392398"/>
            <a:ext cx="8064000" cy="1989499"/>
          </a:xfrm>
        </p:spPr>
        <p:txBody>
          <a:bodyPr vert="horz" lIns="68580" tIns="34290" rIns="68580" bIns="34290" rtlCol="0" anchor="t">
            <a:normAutofit fontScale="70000" lnSpcReduction="20000"/>
          </a:bodyPr>
          <a:lstStyle/>
          <a:p>
            <a:r>
              <a:rPr lang="nl-BE" b="1"/>
              <a:t>IMKL </a:t>
            </a:r>
            <a:r>
              <a:rPr lang="nl-BE" b="1" err="1"/>
              <a:t>Semantic</a:t>
            </a:r>
            <a:r>
              <a:rPr lang="nl-BE" b="1"/>
              <a:t> datamodel </a:t>
            </a:r>
            <a:r>
              <a:rPr lang="nl-BE" b="1" err="1"/>
              <a:t>received</a:t>
            </a:r>
            <a:r>
              <a:rPr lang="nl-BE" b="1"/>
              <a:t> official ICEG-</a:t>
            </a:r>
            <a:r>
              <a:rPr lang="nl-BE" b="1" err="1"/>
              <a:t>recognition</a:t>
            </a:r>
            <a:r>
              <a:rPr lang="nl-BE" b="1"/>
              <a:t> on </a:t>
            </a:r>
            <a:r>
              <a:rPr lang="nl-BE" b="1" err="1"/>
              <a:t>the</a:t>
            </a:r>
            <a:r>
              <a:rPr lang="nl-BE" b="1"/>
              <a:t> ICEG Management </a:t>
            </a:r>
            <a:r>
              <a:rPr lang="nl-BE" b="1" err="1"/>
              <a:t>Committee</a:t>
            </a:r>
            <a:r>
              <a:rPr lang="nl-BE" b="1"/>
              <a:t> of 25/09/2024</a:t>
            </a:r>
          </a:p>
          <a:p>
            <a:pPr lvl="1"/>
            <a:r>
              <a:rPr lang="nl-BE" b="1" err="1"/>
              <a:t>Process</a:t>
            </a:r>
            <a:r>
              <a:rPr lang="nl-BE" b="1"/>
              <a:t> </a:t>
            </a:r>
            <a:r>
              <a:rPr lang="nl-BE" b="1" err="1"/>
              <a:t>and</a:t>
            </a:r>
            <a:r>
              <a:rPr lang="nl-BE" b="1"/>
              <a:t> </a:t>
            </a:r>
            <a:r>
              <a:rPr lang="nl-BE" b="1" err="1"/>
              <a:t>result</a:t>
            </a:r>
            <a:r>
              <a:rPr lang="nl-BE" b="1"/>
              <a:t> have been </a:t>
            </a:r>
            <a:r>
              <a:rPr lang="nl-BE" b="1" err="1"/>
              <a:t>approved</a:t>
            </a:r>
            <a:endParaRPr lang="nl-BE" b="1"/>
          </a:p>
          <a:p>
            <a:pPr lvl="1"/>
            <a:r>
              <a:rPr lang="nl-BE" b="1" err="1"/>
              <a:t>Semantic</a:t>
            </a:r>
            <a:r>
              <a:rPr lang="nl-BE" b="1"/>
              <a:t> datamodel has been </a:t>
            </a:r>
            <a:r>
              <a:rPr lang="nl-BE" b="1" err="1"/>
              <a:t>published</a:t>
            </a:r>
            <a:r>
              <a:rPr lang="nl-BE" b="1"/>
              <a:t> on </a:t>
            </a:r>
            <a:r>
              <a:rPr lang="nl-BE" b="1" err="1"/>
              <a:t>Vocab</a:t>
            </a:r>
            <a:r>
              <a:rPr lang="nl-BE" b="1"/>
              <a:t>-website</a:t>
            </a:r>
          </a:p>
          <a:p>
            <a:r>
              <a:rPr lang="nl-BE" b="1" err="1"/>
              <a:t>Consequetively</a:t>
            </a:r>
            <a:r>
              <a:rPr lang="nl-BE" b="1"/>
              <a:t>, IMKL </a:t>
            </a:r>
            <a:r>
              <a:rPr lang="nl-BE" b="1" err="1"/>
              <a:t>implementation</a:t>
            </a:r>
            <a:r>
              <a:rPr lang="nl-BE" b="1"/>
              <a:t> model: </a:t>
            </a:r>
          </a:p>
          <a:p>
            <a:pPr lvl="1"/>
            <a:r>
              <a:rPr lang="nl-BE" b="1"/>
              <a:t>has been </a:t>
            </a:r>
            <a:r>
              <a:rPr lang="nl-BE" b="1" err="1"/>
              <a:t>developped</a:t>
            </a:r>
            <a:r>
              <a:rPr lang="nl-BE" b="1"/>
              <a:t> </a:t>
            </a:r>
            <a:r>
              <a:rPr lang="nl-BE" b="1" err="1"/>
              <a:t>and</a:t>
            </a:r>
            <a:r>
              <a:rPr lang="nl-BE" b="1"/>
              <a:t> </a:t>
            </a:r>
            <a:r>
              <a:rPr lang="nl-BE" b="1" err="1"/>
              <a:t>published</a:t>
            </a:r>
            <a:r>
              <a:rPr lang="nl-BE" b="1"/>
              <a:t> on </a:t>
            </a:r>
            <a:r>
              <a:rPr lang="nl-BE" b="1" err="1"/>
              <a:t>Vocab</a:t>
            </a:r>
            <a:r>
              <a:rPr lang="nl-BE" b="1"/>
              <a:t> (</a:t>
            </a:r>
            <a:r>
              <a:rPr lang="nl-BE" b="1" err="1"/>
              <a:t>codelists</a:t>
            </a:r>
            <a:r>
              <a:rPr lang="nl-BE" b="1"/>
              <a:t> + XSD-schema)</a:t>
            </a:r>
          </a:p>
          <a:p>
            <a:pPr marL="102870" indent="0">
              <a:buNone/>
            </a:pPr>
            <a:endParaRPr lang="nl-BE" b="1"/>
          </a:p>
          <a:p>
            <a:r>
              <a:rPr lang="nl-BE" b="1" i="1" u="sng"/>
              <a:t>Question </a:t>
            </a:r>
            <a:r>
              <a:rPr lang="nl-BE" b="1" i="1" u="sng" err="1"/>
              <a:t>for</a:t>
            </a:r>
            <a:r>
              <a:rPr lang="nl-BE" b="1" i="1" u="sng"/>
              <a:t> </a:t>
            </a:r>
            <a:r>
              <a:rPr lang="nl-BE" b="1" i="1" u="sng" err="1"/>
              <a:t>the</a:t>
            </a:r>
            <a:r>
              <a:rPr lang="nl-BE" b="1" i="1" u="sng"/>
              <a:t> ICEG </a:t>
            </a:r>
            <a:r>
              <a:rPr lang="nl-BE" b="1" i="1" u="sng" err="1"/>
              <a:t>committee</a:t>
            </a:r>
            <a:r>
              <a:rPr lang="nl-BE" b="1" i="1" u="sng"/>
              <a:t>: </a:t>
            </a:r>
          </a:p>
          <a:p>
            <a:pPr marL="102870" indent="0">
              <a:buNone/>
            </a:pPr>
            <a:r>
              <a:rPr lang="nl-BE" b="1" i="1" err="1">
                <a:highlight>
                  <a:srgbClr val="FFFF00"/>
                </a:highlight>
              </a:rPr>
              <a:t>Can</a:t>
            </a:r>
            <a:r>
              <a:rPr lang="nl-BE" b="1" i="1">
                <a:highlight>
                  <a:srgbClr val="FFFF00"/>
                </a:highlight>
              </a:rPr>
              <a:t> we </a:t>
            </a:r>
            <a:r>
              <a:rPr lang="nl-BE" b="1" i="1" err="1">
                <a:highlight>
                  <a:srgbClr val="FFFF00"/>
                </a:highlight>
              </a:rPr>
              <a:t>implicitely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assume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that</a:t>
            </a:r>
            <a:r>
              <a:rPr lang="nl-BE" b="1" i="1">
                <a:highlight>
                  <a:srgbClr val="FFFF00"/>
                </a:highlight>
              </a:rPr>
              <a:t> – </a:t>
            </a:r>
            <a:r>
              <a:rPr lang="nl-BE" b="1" i="1" err="1">
                <a:highlight>
                  <a:srgbClr val="FFFF00"/>
                </a:highlight>
              </a:rPr>
              <a:t>since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the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semantic</a:t>
            </a:r>
            <a:r>
              <a:rPr lang="nl-BE" b="1" i="1">
                <a:highlight>
                  <a:srgbClr val="FFFF00"/>
                </a:highlight>
              </a:rPr>
              <a:t> model has been run </a:t>
            </a:r>
            <a:r>
              <a:rPr lang="nl-BE" b="1" i="1" err="1">
                <a:highlight>
                  <a:srgbClr val="FFFF00"/>
                </a:highlight>
              </a:rPr>
              <a:t>through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the</a:t>
            </a:r>
            <a:r>
              <a:rPr lang="nl-BE" b="1" i="1">
                <a:highlight>
                  <a:srgbClr val="FFFF00"/>
                </a:highlight>
              </a:rPr>
              <a:t> ICEG </a:t>
            </a:r>
            <a:r>
              <a:rPr lang="nl-BE" b="1" i="1" err="1">
                <a:highlight>
                  <a:srgbClr val="FFFF00"/>
                </a:highlight>
              </a:rPr>
              <a:t>process</a:t>
            </a:r>
            <a:r>
              <a:rPr lang="nl-BE" b="1" i="1">
                <a:highlight>
                  <a:srgbClr val="FFFF00"/>
                </a:highlight>
              </a:rPr>
              <a:t> – </a:t>
            </a:r>
            <a:r>
              <a:rPr lang="nl-BE" b="1" i="1" err="1">
                <a:highlight>
                  <a:srgbClr val="FFFF00"/>
                </a:highlight>
              </a:rPr>
              <a:t>the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implemetation</a:t>
            </a:r>
            <a:r>
              <a:rPr lang="nl-BE" b="1" i="1">
                <a:highlight>
                  <a:srgbClr val="FFFF00"/>
                </a:highlight>
              </a:rPr>
              <a:t> model is </a:t>
            </a:r>
            <a:r>
              <a:rPr lang="nl-BE" b="1" i="1" err="1">
                <a:highlight>
                  <a:srgbClr val="FFFF00"/>
                </a:highlight>
              </a:rPr>
              <a:t>also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officially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recognized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within</a:t>
            </a:r>
            <a:r>
              <a:rPr lang="nl-BE" b="1" i="1">
                <a:highlight>
                  <a:srgbClr val="FFFF00"/>
                </a:highlight>
              </a:rPr>
              <a:t> </a:t>
            </a:r>
            <a:r>
              <a:rPr lang="nl-BE" b="1" i="1" err="1">
                <a:highlight>
                  <a:srgbClr val="FFFF00"/>
                </a:highlight>
              </a:rPr>
              <a:t>the</a:t>
            </a:r>
            <a:r>
              <a:rPr lang="nl-BE" b="1" i="1">
                <a:highlight>
                  <a:srgbClr val="FFFF00"/>
                </a:highlight>
              </a:rPr>
              <a:t> ICEG </a:t>
            </a:r>
            <a:r>
              <a:rPr lang="nl-BE" b="1" i="1" err="1">
                <a:highlight>
                  <a:srgbClr val="FFFF00"/>
                </a:highlight>
              </a:rPr>
              <a:t>Governance</a:t>
            </a:r>
            <a:r>
              <a:rPr lang="nl-BE" b="1" i="1">
                <a:highlight>
                  <a:srgbClr val="FFFF00"/>
                </a:highlight>
              </a:rPr>
              <a:t>?</a:t>
            </a:r>
          </a:p>
          <a:p>
            <a:pPr marL="0" indent="0">
              <a:buNone/>
            </a:pPr>
            <a:endParaRPr lang="nl-B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9BB102-8EF0-9C15-7D39-71E1792BCA35}"/>
              </a:ext>
            </a:extLst>
          </p:cNvPr>
          <p:cNvSpPr txBox="1">
            <a:spLocks/>
          </p:cNvSpPr>
          <p:nvPr/>
        </p:nvSpPr>
        <p:spPr>
          <a:xfrm>
            <a:off x="540000" y="967463"/>
            <a:ext cx="7940340" cy="12370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vert="horz" wrap="square" lIns="68580" tIns="34290" rIns="68580" bIns="34290" rtlCol="0" anchor="t" anchorCtr="0">
            <a:normAutofit fontScale="85000" lnSpcReduction="20000"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sz="22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sz="2200" i="0" u="none" strike="noStrike" cap="none">
                <a:solidFill>
                  <a:srgbClr val="7F7F7F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20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i="0" u="none" strike="noStrike" cap="none">
                <a:solidFill>
                  <a:schemeClr val="dk1"/>
                </a:solidFill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9pPr>
          </a:lstStyle>
          <a:p>
            <a:pPr marL="285750" indent="-285750" latinLnBrk="1" hangingPunct="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IMKL is in use in the KLIP since 2016. </a:t>
            </a:r>
          </a:p>
          <a:p>
            <a:pPr marL="285750" indent="-285750" latinLnBrk="1" hangingPunct="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The current version IMKL 2.3 has received an update in 2023-2024. </a:t>
            </a:r>
          </a:p>
          <a:p>
            <a:pPr marL="285750" indent="-285750" latinLnBrk="1" hangingPunct="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Today developments in the KLIP-team are starting in order to make IMKL 3 available for </a:t>
            </a:r>
            <a:b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</a:b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users of the KLIP system. </a:t>
            </a:r>
          </a:p>
          <a:p>
            <a:pPr marL="285750" indent="-285750" latinLnBrk="1" hangingPunct="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For the use of KLIP and IMKL there is a legal obligation, laid down in the KLIP decree.</a:t>
            </a:r>
          </a:p>
          <a:p>
            <a:pPr marL="285750" indent="-285750" latinLnBrk="1" hangingPunct="0"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kumimoji="0" 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Statement of the most actual version of IMKL, needs to be laid down in a </a:t>
            </a:r>
            <a:r>
              <a:rPr kumimoji="0" lang="en-US" sz="18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ministrial</a:t>
            </a:r>
            <a:r>
              <a:rPr kumimoji="0" 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decision.</a:t>
            </a:r>
          </a:p>
          <a:p>
            <a:pPr marL="0" indent="0">
              <a:buFont typeface="Arial"/>
              <a:buNone/>
            </a:pPr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312516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nl-BE">
                <a:solidFill>
                  <a:schemeClr val="bg1"/>
                </a:solidFill>
              </a:rPr>
              <a:t>ICEG Person - Status</a:t>
            </a:r>
            <a:endParaRPr lang="nl-B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41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A90BD-94A1-D874-6FF2-6619F8B8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0D43-357E-CF6D-EC9C-12A6ADAB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nl-BE">
                <a:solidFill>
                  <a:schemeClr val="bg1"/>
                </a:solidFill>
              </a:rPr>
              <a:t>ICEG Assessment BEST - Status</a:t>
            </a:r>
            <a:endParaRPr lang="nl-B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48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384C5-060C-B150-1F68-FF97E75F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B31F-8314-E953-F59D-6E74E6C7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ICEG Agreement 2024-2025 - Status</a:t>
            </a:r>
            <a:endParaRPr lang="nl-B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83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AACCD-ACE8-D64B-D534-90520BE7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C121-C7A0-BF93-561A-269DF62B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 err="1">
                <a:solidFill>
                  <a:schemeClr val="bg1"/>
                </a:solidFill>
              </a:rPr>
              <a:t>Interoperable</a:t>
            </a:r>
            <a:r>
              <a:rPr lang="nl-BE">
                <a:solidFill>
                  <a:schemeClr val="bg1"/>
                </a:solidFill>
              </a:rPr>
              <a:t> Europe Act</a:t>
            </a:r>
            <a:br>
              <a:rPr lang="nl-BE">
                <a:solidFill>
                  <a:schemeClr val="bg1"/>
                </a:solidFill>
              </a:rPr>
            </a:br>
            <a:r>
              <a:rPr lang="nl-BE" sz="2200">
                <a:solidFill>
                  <a:schemeClr val="bg1"/>
                </a:solidFill>
              </a:rPr>
              <a:t>(topic </a:t>
            </a:r>
            <a:r>
              <a:rPr lang="nl-BE" sz="2200" err="1">
                <a:solidFill>
                  <a:schemeClr val="bg1"/>
                </a:solidFill>
              </a:rPr>
              <a:t>from</a:t>
            </a:r>
            <a:r>
              <a:rPr lang="nl-BE" sz="2200">
                <a:solidFill>
                  <a:schemeClr val="bg1"/>
                </a:solidFill>
              </a:rPr>
              <a:t> ICEG Management Meeting 25/09/2024)</a:t>
            </a:r>
            <a:endParaRPr lang="nl-B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55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Digitaal Vlaanderen 2022 - Calibri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C6495B09-771B-4E7F-B70A-BDD84635ED6B}" vid="{08812236-2AEC-45A8-968B-C45F367DB1ED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Aangepast 1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3C96BE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.potx" id="{556E38B2-5AE6-4CD7-90C5-44025F90551D}" vid="{9E9A5D5A-E036-410F-9CA7-FEA7E9F60F96}"/>
    </a:ext>
  </a:extLst>
</a:theme>
</file>

<file path=ppt/theme/theme5.xml><?xml version="1.0" encoding="utf-8"?>
<a:theme xmlns:a="http://schemas.openxmlformats.org/drawingml/2006/main" name="Dark theme">
  <a:themeElements>
    <a:clrScheme name="Custom 2">
      <a:dk1>
        <a:srgbClr val="FFFFFF"/>
      </a:dk1>
      <a:lt1>
        <a:srgbClr val="09181B"/>
      </a:lt1>
      <a:dk2>
        <a:srgbClr val="FFF8DC"/>
      </a:dk2>
      <a:lt2>
        <a:srgbClr val="00566B"/>
      </a:lt2>
      <a:accent1>
        <a:srgbClr val="057A8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FFED75"/>
      </a:hlink>
      <a:folHlink>
        <a:srgbClr val="FFF8DC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64DF65E5-ECF4-406C-8181-9F604063D681}"/>
    </a:ext>
  </a:extLst>
</a:theme>
</file>

<file path=ppt/theme/theme6.xml><?xml version="1.0" encoding="utf-8"?>
<a:theme xmlns:a="http://schemas.openxmlformats.org/drawingml/2006/main" name="Light theme">
  <a:themeElements>
    <a:clrScheme name="BOSA Palet PPT">
      <a:dk1>
        <a:srgbClr val="FFFFFF"/>
      </a:dk1>
      <a:lt1>
        <a:srgbClr val="09181B"/>
      </a:lt1>
      <a:dk2>
        <a:srgbClr val="057A8B"/>
      </a:dk2>
      <a:lt2>
        <a:srgbClr val="FFF8DC"/>
      </a:lt2>
      <a:accent1>
        <a:srgbClr val="00566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057A8B"/>
      </a:hlink>
      <a:folHlink>
        <a:srgbClr val="00566B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882E656C-3732-477E-9269-62079210811C}"/>
    </a:ext>
  </a:extLst>
</a:theme>
</file>

<file path=ppt/theme/theme7.xml><?xml version="1.0" encoding="utf-8"?>
<a:theme xmlns:a="http://schemas.openxmlformats.org/drawingml/2006/main" name="1_Light theme">
  <a:themeElements>
    <a:clrScheme name="BOSA Palet PPT">
      <a:dk1>
        <a:srgbClr val="FFFFFF"/>
      </a:dk1>
      <a:lt1>
        <a:srgbClr val="09181B"/>
      </a:lt1>
      <a:dk2>
        <a:srgbClr val="057A8B"/>
      </a:dk2>
      <a:lt2>
        <a:srgbClr val="FFF8DC"/>
      </a:lt2>
      <a:accent1>
        <a:srgbClr val="00566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057A8B"/>
      </a:hlink>
      <a:folHlink>
        <a:srgbClr val="00566B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355EA63-D7E3-438A-9B7F-CA91C89B8022}" vid="{579CF2B9-1C31-4CE0-9FEC-9912F3ECC262}"/>
    </a:ext>
  </a:extLst>
</a:theme>
</file>

<file path=ppt/theme/theme8.xml><?xml version="1.0" encoding="utf-8"?>
<a:theme xmlns:a="http://schemas.openxmlformats.org/drawingml/2006/main" name="1_Dark theme">
  <a:themeElements>
    <a:clrScheme name="Custom 2">
      <a:dk1>
        <a:srgbClr val="FFFFFF"/>
      </a:dk1>
      <a:lt1>
        <a:srgbClr val="09181B"/>
      </a:lt1>
      <a:dk2>
        <a:srgbClr val="FFF8DC"/>
      </a:dk2>
      <a:lt2>
        <a:srgbClr val="00566B"/>
      </a:lt2>
      <a:accent1>
        <a:srgbClr val="057A8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FFED75"/>
      </a:hlink>
      <a:folHlink>
        <a:srgbClr val="FFF8DC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355EA63-D7E3-438A-9B7F-CA91C89B8022}" vid="{4C47297D-A034-4C8E-9D3A-EDFA95A99489}"/>
    </a:ext>
  </a:extLst>
</a:theme>
</file>

<file path=ppt/theme/theme9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10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3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Feremans Vincent</DisplayName>
        <AccountId>4885</AccountId>
        <AccountType/>
      </UserInfo>
      <UserInfo>
        <DisplayName>Dassonneville Yaron</DisplayName>
        <AccountId>4527</AccountId>
        <AccountType/>
      </UserInfo>
      <UserInfo>
        <DisplayName>Van der Haegen Liesbeth</DisplayName>
        <AccountId>4362</AccountId>
        <AccountType/>
      </UserInfo>
      <UserInfo>
        <DisplayName>Bahim Christophe</DisplayName>
        <AccountId>4932</AccountId>
        <AccountType/>
      </UserInfo>
      <UserInfo>
        <DisplayName>Vlassenroot Eveline</DisplayName>
        <AccountId>1524</AccountId>
        <AccountType/>
      </UserInfo>
      <UserInfo>
        <DisplayName>Buyle Raf</DisplayName>
        <AccountId>172</AccountId>
        <AccountType/>
      </UserInfo>
      <UserInfo>
        <DisplayName>Vercauteren Laurens</DisplayName>
        <AccountId>2318</AccountId>
        <AccountType/>
      </UserInfo>
      <UserInfo>
        <DisplayName>Tulpinck Mathieu</DisplayName>
        <AccountId>5899</AccountId>
        <AccountType/>
      </UserInfo>
      <UserInfo>
        <DisplayName>Van Compernolle Mathias</DisplayName>
        <AccountId>4523</AccountId>
        <AccountType/>
      </UserInfo>
      <UserInfo>
        <DisplayName>Thijs Geert</DisplayName>
        <AccountId>120</AccountId>
        <AccountType/>
      </UserInfo>
      <UserInfo>
        <DisplayName>Van De Kerchove Ivy</DisplayName>
        <AccountId>2450</AccountId>
        <AccountType/>
      </UserInfo>
      <UserInfo>
        <DisplayName>De Cock Jitse</DisplayName>
        <AccountId>3519</AccountId>
        <AccountType/>
      </UserInfo>
      <UserInfo>
        <DisplayName>Van Nuffelen Bert</DisplayName>
        <AccountId>804</AccountId>
        <AccountType/>
      </UserInfo>
      <UserInfo>
        <DisplayName>Liesbet D'hondt (BOSA)</DisplayName>
        <AccountId>3253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3" ma:contentTypeDescription="Create a new document." ma:contentTypeScope="" ma:versionID="2ea3b499c77d6b1e81f38f4fc022af30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b72946a55c3d3ee1b8a4ce14fecdfb85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7300C8-CFC5-4BAA-A080-49F5FEAB9CB4}">
  <ds:schemaRefs>
    <ds:schemaRef ds:uri="9a9ec0f0-7796-43d0-ac1f-4c8c46ee0bd1"/>
    <ds:schemaRef ds:uri="abd5de4e-6ecd-4522-a9f4-1c24c7648312"/>
    <ds:schemaRef ds:uri="d8af5a5f-e2e6-468c-9f28-f81d99523f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6900A3-4001-4E3D-A47B-9AE9E0FD8479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F66617D-0389-4682-8986-EEFD1F67AFF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6c008a4-b565-49a9-93c9-c1e64cad2e11}" enabled="0" method="" siteId="{66c008a4-b565-49a9-93c9-c1e64cad2e1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On-screen Show (16:9)</PresentationFormat>
  <Paragraphs>148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Calibri Light</vt:lpstr>
      <vt:lpstr>Montserrat</vt:lpstr>
      <vt:lpstr>Calibri</vt:lpstr>
      <vt:lpstr>Open Sans</vt:lpstr>
      <vt:lpstr>Flanders Art Sans Bold</vt:lpstr>
      <vt:lpstr>Helvetica</vt:lpstr>
      <vt:lpstr>Arial</vt:lpstr>
      <vt:lpstr>Flanders Art Sans</vt:lpstr>
      <vt:lpstr>FlandersArtSans-Regular</vt:lpstr>
      <vt:lpstr>Wingdings</vt:lpstr>
      <vt:lpstr>FlandersArtSans-Bold</vt:lpstr>
      <vt:lpstr>Digitaal Vlaanderen 2022 - Calibri - Algemeen</vt:lpstr>
      <vt:lpstr>Default</vt:lpstr>
      <vt:lpstr>1_Default</vt:lpstr>
      <vt:lpstr>Kantoorthema</vt:lpstr>
      <vt:lpstr>Dark theme</vt:lpstr>
      <vt:lpstr>Light theme</vt:lpstr>
      <vt:lpstr>1_Light theme</vt:lpstr>
      <vt:lpstr>1_Dark theme</vt:lpstr>
      <vt:lpstr>PowerPoint Presentation</vt:lpstr>
      <vt:lpstr>Welcome &amp; agenda of the meeting</vt:lpstr>
      <vt:lpstr>[Draft] AGENDA</vt:lpstr>
      <vt:lpstr>ICEG IMKL: Recognition Implementation Model </vt:lpstr>
      <vt:lpstr>Recognition IMKL Implementation Model</vt:lpstr>
      <vt:lpstr>ICEG Person - Status</vt:lpstr>
      <vt:lpstr>ICEG Assessment BEST - Status</vt:lpstr>
      <vt:lpstr>ICEG Agreement 2024-2025 - Status</vt:lpstr>
      <vt:lpstr>Interoperable Europe Act (topic from ICEG Management Meeting 25/09/2024)</vt:lpstr>
      <vt:lpstr>Interoperable Europe Act</vt:lpstr>
      <vt:lpstr>Key pillars</vt:lpstr>
      <vt:lpstr>Interoperability assessment</vt:lpstr>
      <vt:lpstr>Interoperability support</vt:lpstr>
      <vt:lpstr>National Competent Authority &amp; SPOC (Art 17)</vt:lpstr>
      <vt:lpstr>Timing (tov entry into force: 11/04/2024)</vt:lpstr>
      <vt:lpstr>Aanpak op nationaal niveau?</vt:lpstr>
      <vt:lpstr>QUESTIONS?</vt:lpstr>
      <vt:lpstr>Belgif publications * Publication process * User experience</vt:lpstr>
      <vt:lpstr>Publication process (data.vlaanderen.be)</vt:lpstr>
      <vt:lpstr>Publication process (vocab.belgif.be)</vt:lpstr>
      <vt:lpstr>User experience (use case IMKL)</vt:lpstr>
      <vt:lpstr>Question for the ICEG Review Commitee</vt:lpstr>
      <vt:lpstr>Other topics?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Inkantelen OSLO standaarden in ICEG 2023</dc:title>
  <dc:creator/>
  <cp:revision>4</cp:revision>
  <dcterms:modified xsi:type="dcterms:W3CDTF">2024-11-22T15:47:21Z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</Properties>
</file>